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8" r:id="rId3"/>
    <p:sldId id="258" r:id="rId4"/>
    <p:sldId id="279" r:id="rId5"/>
    <p:sldId id="270" r:id="rId6"/>
    <p:sldId id="271" r:id="rId7"/>
    <p:sldId id="274" r:id="rId8"/>
    <p:sldId id="272" r:id="rId9"/>
    <p:sldId id="276" r:id="rId10"/>
    <p:sldId id="275" r:id="rId11"/>
    <p:sldId id="280" r:id="rId12"/>
    <p:sldId id="267" r:id="rId13"/>
    <p:sldId id="282" r:id="rId14"/>
    <p:sldId id="264" r:id="rId15"/>
    <p:sldId id="269" r:id="rId16"/>
    <p:sldId id="26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500" autoAdjust="0"/>
  </p:normalViewPr>
  <p:slideViewPr>
    <p:cSldViewPr snapToGrid="0" snapToObjects="1">
      <p:cViewPr varScale="1">
        <p:scale>
          <a:sx n="99" d="100"/>
          <a:sy n="99" d="100"/>
        </p:scale>
        <p:origin x="9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E5A4C82-1EE5-4542-9D1C-7E95348D8333}" type="datetimeFigureOut">
              <a:rPr lang="en-US" smtClean="0"/>
              <a:t>9/13/2018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F10482F-796D-4703-85E9-0DD3229BFC15}" type="slidenum">
              <a:rPr lang="en-US" smtClean="0"/>
              <a:t>‹#›</a:t>
            </a:fld>
            <a:endParaRPr lang="en-US"/>
          </a:p>
        </p:txBody>
      </p:sp>
    </p:spTree>
    <p:extLst>
      <p:ext uri="{BB962C8B-B14F-4D97-AF65-F5344CB8AC3E}">
        <p14:creationId xmlns:p14="http://schemas.microsoft.com/office/powerpoint/2010/main" val="133721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EBBE37-E623-2A45-9591-554CFC18D2E0}" type="datetimeFigureOut">
              <a:rPr lang="en-US" smtClean="0"/>
              <a:t>9/13/2018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A12C60-DC8A-C04F-8C83-AD3E663390EA}" type="slidenum">
              <a:rPr lang="en-US" smtClean="0"/>
              <a:t>‹#›</a:t>
            </a:fld>
            <a:endParaRPr lang="en-US"/>
          </a:p>
        </p:txBody>
      </p:sp>
    </p:spTree>
    <p:extLst>
      <p:ext uri="{BB962C8B-B14F-4D97-AF65-F5344CB8AC3E}">
        <p14:creationId xmlns:p14="http://schemas.microsoft.com/office/powerpoint/2010/main" val="55605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have meditated before</a:t>
            </a:r>
            <a:r>
              <a:rPr lang="en-US" dirty="0" smtClean="0"/>
              <a:t>?</a:t>
            </a:r>
          </a:p>
          <a:p>
            <a:r>
              <a:rPr lang="en-US" dirty="0" smtClean="0"/>
              <a:t>Take notes on questions</a:t>
            </a:r>
            <a:endParaRPr lang="en-US" dirty="0"/>
          </a:p>
        </p:txBody>
      </p:sp>
      <p:sp>
        <p:nvSpPr>
          <p:cNvPr id="4" name="Slide Number Placeholder 3"/>
          <p:cNvSpPr>
            <a:spLocks noGrp="1"/>
          </p:cNvSpPr>
          <p:nvPr>
            <p:ph type="sldNum" sz="quarter" idx="10"/>
          </p:nvPr>
        </p:nvSpPr>
        <p:spPr/>
        <p:txBody>
          <a:bodyPr/>
          <a:lstStyle/>
          <a:p>
            <a:fld id="{3BA12C60-DC8A-C04F-8C83-AD3E663390EA}" type="slidenum">
              <a:rPr lang="en-US" smtClean="0"/>
              <a:t>2</a:t>
            </a:fld>
            <a:endParaRPr lang="en-US"/>
          </a:p>
        </p:txBody>
      </p:sp>
    </p:spTree>
    <p:extLst>
      <p:ext uri="{BB962C8B-B14F-4D97-AF65-F5344CB8AC3E}">
        <p14:creationId xmlns:p14="http://schemas.microsoft.com/office/powerpoint/2010/main" val="178480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this comes from scientific studies, some is philosophy</a:t>
            </a:r>
          </a:p>
          <a:p>
            <a:r>
              <a:rPr lang="en-US" dirty="0"/>
              <a:t>Reactivity is the problem</a:t>
            </a:r>
          </a:p>
          <a:p>
            <a:r>
              <a:rPr lang="en-US" dirty="0"/>
              <a:t>Over 700 studies in NIMH database</a:t>
            </a:r>
          </a:p>
        </p:txBody>
      </p:sp>
      <p:sp>
        <p:nvSpPr>
          <p:cNvPr id="4" name="Slide Number Placeholder 3"/>
          <p:cNvSpPr>
            <a:spLocks noGrp="1"/>
          </p:cNvSpPr>
          <p:nvPr>
            <p:ph type="sldNum" sz="quarter" idx="10"/>
          </p:nvPr>
        </p:nvSpPr>
        <p:spPr/>
        <p:txBody>
          <a:bodyPr/>
          <a:lstStyle/>
          <a:p>
            <a:fld id="{3BA12C60-DC8A-C04F-8C83-AD3E663390EA}" type="slidenum">
              <a:rPr lang="en-US" smtClean="0"/>
              <a:t>3</a:t>
            </a:fld>
            <a:endParaRPr lang="en-US"/>
          </a:p>
        </p:txBody>
      </p:sp>
    </p:spTree>
    <p:extLst>
      <p:ext uri="{BB962C8B-B14F-4D97-AF65-F5344CB8AC3E}">
        <p14:creationId xmlns:p14="http://schemas.microsoft.com/office/powerpoint/2010/main" val="143806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Meditation is a practice that develops mindfulness, the ability to focus on the present moment. It usually involves assuming an upright posture, and focusing attention on an object, such as a sound or the breath. It includes practicing letting go of thoughts that arise and bringing attention back to the object as many times as necessary, without judgment. </a:t>
            </a:r>
          </a:p>
          <a:p>
            <a:endParaRPr lang="en-US" dirty="0"/>
          </a:p>
        </p:txBody>
      </p:sp>
      <p:sp>
        <p:nvSpPr>
          <p:cNvPr id="4" name="Slide Number Placeholder 3"/>
          <p:cNvSpPr>
            <a:spLocks noGrp="1"/>
          </p:cNvSpPr>
          <p:nvPr>
            <p:ph type="sldNum" sz="quarter" idx="10"/>
          </p:nvPr>
        </p:nvSpPr>
        <p:spPr/>
        <p:txBody>
          <a:bodyPr/>
          <a:lstStyle/>
          <a:p>
            <a:fld id="{3BA12C60-DC8A-C04F-8C83-AD3E663390EA}" type="slidenum">
              <a:rPr lang="en-US" smtClean="0"/>
              <a:t>4</a:t>
            </a:fld>
            <a:endParaRPr lang="en-US"/>
          </a:p>
        </p:txBody>
      </p:sp>
    </p:spTree>
    <p:extLst>
      <p:ext uri="{BB962C8B-B14F-4D97-AF65-F5344CB8AC3E}">
        <p14:creationId xmlns:p14="http://schemas.microsoft.com/office/powerpoint/2010/main" val="295558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your naturally busy mind an intentional object to come back to again and again – every time you recognize your mind is wandering and come back to the present, it strengthens your brain and changes your habit</a:t>
            </a:r>
          </a:p>
          <a:p>
            <a:r>
              <a:rPr lang="en-US" dirty="0"/>
              <a:t>Recognize the difference between being caught up in your thoughts and coming back to where you are – flying a kite: get carried away watching kite flying around and forget that we’re the ones holding the string – we always had the control; we’re not doing anything artificial</a:t>
            </a:r>
          </a:p>
        </p:txBody>
      </p:sp>
      <p:sp>
        <p:nvSpPr>
          <p:cNvPr id="4" name="Slide Number Placeholder 3"/>
          <p:cNvSpPr>
            <a:spLocks noGrp="1"/>
          </p:cNvSpPr>
          <p:nvPr>
            <p:ph type="sldNum" sz="quarter" idx="10"/>
          </p:nvPr>
        </p:nvSpPr>
        <p:spPr/>
        <p:txBody>
          <a:bodyPr/>
          <a:lstStyle/>
          <a:p>
            <a:fld id="{3BA12C60-DC8A-C04F-8C83-AD3E663390EA}" type="slidenum">
              <a:rPr lang="en-US" smtClean="0"/>
              <a:t>6</a:t>
            </a:fld>
            <a:endParaRPr lang="en-US"/>
          </a:p>
        </p:txBody>
      </p:sp>
    </p:spTree>
    <p:extLst>
      <p:ext uri="{BB962C8B-B14F-4D97-AF65-F5344CB8AC3E}">
        <p14:creationId xmlns:p14="http://schemas.microsoft.com/office/powerpoint/2010/main" val="115674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Chodron, Pema (2001). The Places That Scare You: A Guide to Fearlessness in Difficult Times. Boston: Shambhala: p. 27-8.</a:t>
            </a:r>
          </a:p>
        </p:txBody>
      </p:sp>
      <p:sp>
        <p:nvSpPr>
          <p:cNvPr id="4" name="Slide Number Placeholder 3"/>
          <p:cNvSpPr>
            <a:spLocks noGrp="1"/>
          </p:cNvSpPr>
          <p:nvPr>
            <p:ph type="sldNum" sz="quarter" idx="10"/>
          </p:nvPr>
        </p:nvSpPr>
        <p:spPr/>
        <p:txBody>
          <a:bodyPr/>
          <a:lstStyle/>
          <a:p>
            <a:fld id="{3BA12C60-DC8A-C04F-8C83-AD3E663390EA}" type="slidenum">
              <a:rPr lang="en-US" smtClean="0"/>
              <a:t>7</a:t>
            </a:fld>
            <a:endParaRPr lang="en-US"/>
          </a:p>
        </p:txBody>
      </p:sp>
    </p:spTree>
    <p:extLst>
      <p:ext uri="{BB962C8B-B14F-4D97-AF65-F5344CB8AC3E}">
        <p14:creationId xmlns:p14="http://schemas.microsoft.com/office/powerpoint/2010/main" val="54446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12C60-DC8A-C04F-8C83-AD3E663390EA}" type="slidenum">
              <a:rPr lang="en-US" smtClean="0"/>
              <a:t>9</a:t>
            </a:fld>
            <a:endParaRPr lang="en-US"/>
          </a:p>
        </p:txBody>
      </p:sp>
    </p:spTree>
    <p:extLst>
      <p:ext uri="{BB962C8B-B14F-4D97-AF65-F5344CB8AC3E}">
        <p14:creationId xmlns:p14="http://schemas.microsoft.com/office/powerpoint/2010/main" val="189402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12C60-DC8A-C04F-8C83-AD3E663390EA}" type="slidenum">
              <a:rPr lang="en-US" smtClean="0"/>
              <a:t>10</a:t>
            </a:fld>
            <a:endParaRPr lang="en-US"/>
          </a:p>
        </p:txBody>
      </p:sp>
    </p:spTree>
    <p:extLst>
      <p:ext uri="{BB962C8B-B14F-4D97-AF65-F5344CB8AC3E}">
        <p14:creationId xmlns:p14="http://schemas.microsoft.com/office/powerpoint/2010/main" val="96268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you practice at </a:t>
            </a:r>
            <a:r>
              <a:rPr lang="en-US" dirty="0" smtClean="0"/>
              <a:t>home</a:t>
            </a:r>
          </a:p>
          <a:p>
            <a:r>
              <a:rPr lang="en-US" dirty="0" smtClean="0"/>
              <a:t>Turn and talk about what you might do</a:t>
            </a:r>
          </a:p>
          <a:p>
            <a:r>
              <a:rPr lang="en-US" dirty="0" smtClean="0"/>
              <a:t>OR practice giving instruction</a:t>
            </a:r>
          </a:p>
          <a:p>
            <a:r>
              <a:rPr lang="en-US" dirty="0" smtClean="0"/>
              <a:t>Would people like</a:t>
            </a:r>
            <a:r>
              <a:rPr lang="en-US" baseline="0" dirty="0" smtClean="0"/>
              <a:t> to practice giving instruction and receive feedback? -&gt; could form a group</a:t>
            </a:r>
            <a:endParaRPr lang="en-US" dirty="0"/>
          </a:p>
        </p:txBody>
      </p:sp>
      <p:sp>
        <p:nvSpPr>
          <p:cNvPr id="4" name="Slide Number Placeholder 3"/>
          <p:cNvSpPr>
            <a:spLocks noGrp="1"/>
          </p:cNvSpPr>
          <p:nvPr>
            <p:ph type="sldNum" sz="quarter" idx="10"/>
          </p:nvPr>
        </p:nvSpPr>
        <p:spPr/>
        <p:txBody>
          <a:bodyPr/>
          <a:lstStyle/>
          <a:p>
            <a:fld id="{3BA12C60-DC8A-C04F-8C83-AD3E663390EA}" type="slidenum">
              <a:rPr lang="en-US" smtClean="0"/>
              <a:t>11</a:t>
            </a:fld>
            <a:endParaRPr lang="en-US"/>
          </a:p>
        </p:txBody>
      </p:sp>
    </p:spTree>
    <p:extLst>
      <p:ext uri="{BB962C8B-B14F-4D97-AF65-F5344CB8AC3E}">
        <p14:creationId xmlns:p14="http://schemas.microsoft.com/office/powerpoint/2010/main" val="129043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present</a:t>
            </a:r>
          </a:p>
          <a:p>
            <a:r>
              <a:rPr lang="en-US" dirty="0"/>
              <a:t>Acceptance (thinking), appreciation (of</a:t>
            </a:r>
            <a:r>
              <a:rPr lang="en-US" baseline="0" dirty="0"/>
              <a:t> human body and mind)</a:t>
            </a:r>
            <a:r>
              <a:rPr lang="en-US" dirty="0"/>
              <a:t>, empowerment (posture)</a:t>
            </a:r>
          </a:p>
        </p:txBody>
      </p:sp>
      <p:sp>
        <p:nvSpPr>
          <p:cNvPr id="4" name="Slide Number Placeholder 3"/>
          <p:cNvSpPr>
            <a:spLocks noGrp="1"/>
          </p:cNvSpPr>
          <p:nvPr>
            <p:ph type="sldNum" sz="quarter" idx="10"/>
          </p:nvPr>
        </p:nvSpPr>
        <p:spPr/>
        <p:txBody>
          <a:bodyPr/>
          <a:lstStyle/>
          <a:p>
            <a:fld id="{3BA12C60-DC8A-C04F-8C83-AD3E663390EA}" type="slidenum">
              <a:rPr lang="en-US" smtClean="0"/>
              <a:t>14</a:t>
            </a:fld>
            <a:endParaRPr lang="en-US"/>
          </a:p>
        </p:txBody>
      </p:sp>
    </p:spTree>
    <p:extLst>
      <p:ext uri="{BB962C8B-B14F-4D97-AF65-F5344CB8AC3E}">
        <p14:creationId xmlns:p14="http://schemas.microsoft.com/office/powerpoint/2010/main" val="1984785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ellbeing.gmu.ed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gm9CIJ74Oxw" TargetMode="External"/><Relationship Id="rId2" Type="http://schemas.openxmlformats.org/officeDocument/2006/relationships/hyperlink" Target="https://www.youtube.com/watch?v=asRKEXq-Y3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Meditation for critical thinking, focus, creativity, and stress management</a:t>
            </a:r>
          </a:p>
        </p:txBody>
      </p:sp>
      <p:sp>
        <p:nvSpPr>
          <p:cNvPr id="3" name="Subtitle 2"/>
          <p:cNvSpPr>
            <a:spLocks noGrp="1"/>
          </p:cNvSpPr>
          <p:nvPr>
            <p:ph type="subTitle" idx="1"/>
          </p:nvPr>
        </p:nvSpPr>
        <p:spPr/>
        <p:txBody>
          <a:bodyPr/>
          <a:lstStyle/>
          <a:p>
            <a:r>
              <a:rPr lang="en-US" dirty="0"/>
              <a:t>Sharon Doetsch-Kidder, PhD</a:t>
            </a:r>
          </a:p>
        </p:txBody>
      </p:sp>
      <p:pic>
        <p:nvPicPr>
          <p:cNvPr id="5" name="Picture 4">
            <a:extLst>
              <a:ext uri="{FF2B5EF4-FFF2-40B4-BE49-F238E27FC236}">
                <a16:creationId xmlns:a16="http://schemas.microsoft.com/office/drawing/2014/main" xmlns="" id="{E6CB6FC1-A585-421A-AFE3-D284575BD19B}"/>
              </a:ext>
            </a:extLst>
          </p:cNvPr>
          <p:cNvPicPr>
            <a:picLocks noChangeAspect="1"/>
          </p:cNvPicPr>
          <p:nvPr/>
        </p:nvPicPr>
        <p:blipFill>
          <a:blip r:embed="rId2"/>
          <a:stretch>
            <a:fillRect/>
          </a:stretch>
        </p:blipFill>
        <p:spPr>
          <a:xfrm>
            <a:off x="8424217" y="3906422"/>
            <a:ext cx="1075385" cy="1282236"/>
          </a:xfrm>
          <a:prstGeom prst="rect">
            <a:avLst/>
          </a:prstGeom>
        </p:spPr>
      </p:pic>
      <p:pic>
        <p:nvPicPr>
          <p:cNvPr id="7" name="Picture 6">
            <a:extLst>
              <a:ext uri="{FF2B5EF4-FFF2-40B4-BE49-F238E27FC236}">
                <a16:creationId xmlns:a16="http://schemas.microsoft.com/office/drawing/2014/main" xmlns="" id="{BBBC8E83-3E7F-48FA-89C6-FF049966DB7A}"/>
              </a:ext>
            </a:extLst>
          </p:cNvPr>
          <p:cNvPicPr>
            <a:picLocks noChangeAspect="1"/>
          </p:cNvPicPr>
          <p:nvPr/>
        </p:nvPicPr>
        <p:blipFill>
          <a:blip r:embed="rId3"/>
          <a:stretch>
            <a:fillRect/>
          </a:stretch>
        </p:blipFill>
        <p:spPr>
          <a:xfrm>
            <a:off x="2742412" y="4085110"/>
            <a:ext cx="1638202" cy="1062213"/>
          </a:xfrm>
          <a:prstGeom prst="rect">
            <a:avLst/>
          </a:prstGeom>
        </p:spPr>
      </p:pic>
    </p:spTree>
    <p:extLst>
      <p:ext uri="{BB962C8B-B14F-4D97-AF65-F5344CB8AC3E}">
        <p14:creationId xmlns:p14="http://schemas.microsoft.com/office/powerpoint/2010/main" val="105509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011FACCD-8B95-4879-B20F-26F41E8BC8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E9B2A7AA-2C45-40F0-B861-4EB9AA9F66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3CE3689C-E8F8-4542-8800-E68B764AFD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746" y="0"/>
            <a:ext cx="7537704"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52467CA7-F767-4582-9BB7-0B1AF75DF7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6310" y="320040"/>
            <a:ext cx="6894576"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C7B2590-C828-4E6E-8052-4BF551D0F8BD}"/>
              </a:ext>
            </a:extLst>
          </p:cNvPr>
          <p:cNvSpPr>
            <a:spLocks noGrp="1"/>
          </p:cNvSpPr>
          <p:nvPr>
            <p:ph idx="1"/>
          </p:nvPr>
        </p:nvSpPr>
        <p:spPr>
          <a:xfrm>
            <a:off x="5456262" y="793889"/>
            <a:ext cx="5935673" cy="5174774"/>
          </a:xfrm>
        </p:spPr>
        <p:txBody>
          <a:bodyPr anchor="ctr">
            <a:normAutofit/>
          </a:bodyPr>
          <a:lstStyle/>
          <a:p>
            <a:endParaRPr lang="en-US" sz="2200">
              <a:solidFill>
                <a:schemeClr val="bg1"/>
              </a:solidFill>
            </a:endParaRPr>
          </a:p>
        </p:txBody>
      </p:sp>
      <p:pic>
        <p:nvPicPr>
          <p:cNvPr id="15" name="Picture 14" descr="A group of clouds in the sky&#10;&#10;Description generated with very high confidence">
            <a:extLst>
              <a:ext uri="{FF2B5EF4-FFF2-40B4-BE49-F238E27FC236}">
                <a16:creationId xmlns:a16="http://schemas.microsoft.com/office/drawing/2014/main" xmlns="" id="{149338B9-0250-468D-8A02-590470774319}"/>
              </a:ext>
            </a:extLst>
          </p:cNvPr>
          <p:cNvPicPr>
            <a:picLocks noChangeAspect="1"/>
          </p:cNvPicPr>
          <p:nvPr/>
        </p:nvPicPr>
        <p:blipFill>
          <a:blip r:embed="rId4"/>
          <a:stretch>
            <a:fillRect/>
          </a:stretch>
        </p:blipFill>
        <p:spPr>
          <a:xfrm>
            <a:off x="1840301" y="0"/>
            <a:ext cx="10351699" cy="6858001"/>
          </a:xfrm>
          <a:prstGeom prst="rect">
            <a:avLst/>
          </a:prstGeom>
        </p:spPr>
      </p:pic>
      <p:sp>
        <p:nvSpPr>
          <p:cNvPr id="2" name="Title 1">
            <a:extLst>
              <a:ext uri="{FF2B5EF4-FFF2-40B4-BE49-F238E27FC236}">
                <a16:creationId xmlns:a16="http://schemas.microsoft.com/office/drawing/2014/main" xmlns="" id="{0F8B4EE6-E018-441D-B988-DD4E8E0CC83F}"/>
              </a:ext>
            </a:extLst>
          </p:cNvPr>
          <p:cNvSpPr>
            <a:spLocks noGrp="1"/>
          </p:cNvSpPr>
          <p:nvPr>
            <p:ph type="title"/>
          </p:nvPr>
        </p:nvSpPr>
        <p:spPr>
          <a:xfrm>
            <a:off x="0" y="-1"/>
            <a:ext cx="4333632" cy="6922513"/>
          </a:xfrm>
          <a:solidFill>
            <a:schemeClr val="bg1"/>
          </a:solidFill>
        </p:spPr>
        <p:txBody>
          <a:bodyPr>
            <a:normAutofit/>
          </a:bodyPr>
          <a:lstStyle/>
          <a:p>
            <a:r>
              <a:rPr lang="en-US" sz="4000" dirty="0"/>
              <a:t>“We already have everything we need. There is no need for self-improvement.” </a:t>
            </a:r>
            <a:r>
              <a:rPr lang="en-US" sz="4800" dirty="0"/>
              <a:t/>
            </a:r>
            <a:br>
              <a:rPr lang="en-US" sz="4800" dirty="0"/>
            </a:br>
            <a:r>
              <a:rPr lang="en-US" sz="3000" dirty="0"/>
              <a:t>–Pema Chodron, </a:t>
            </a:r>
            <a:r>
              <a:rPr lang="en-US" sz="3000" i="1" dirty="0"/>
              <a:t>Start Where You Are</a:t>
            </a:r>
            <a:endParaRPr lang="en-US" sz="4800" dirty="0">
              <a:solidFill>
                <a:srgbClr val="FFFFFF"/>
              </a:solidFill>
            </a:endParaRPr>
          </a:p>
        </p:txBody>
      </p:sp>
    </p:spTree>
    <p:extLst>
      <p:ext uri="{BB962C8B-B14F-4D97-AF65-F5344CB8AC3E}">
        <p14:creationId xmlns:p14="http://schemas.microsoft.com/office/powerpoint/2010/main" val="97225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11FACCD-8B95-4879-B20F-26F41E8BC8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9B2A7AA-2C45-40F0-B861-4EB9AA9F66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CE3689C-E8F8-4542-8800-E68B764AFD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746" y="0"/>
            <a:ext cx="7537704"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2467CA7-F767-4582-9BB7-0B1AF75DF7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6310" y="320040"/>
            <a:ext cx="6894576"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8EB615F3-E8C2-46F0-A823-F9AAE6ABDACE}"/>
              </a:ext>
            </a:extLst>
          </p:cNvPr>
          <p:cNvSpPr>
            <a:spLocks noGrp="1"/>
          </p:cNvSpPr>
          <p:nvPr>
            <p:ph type="title"/>
          </p:nvPr>
        </p:nvSpPr>
        <p:spPr>
          <a:xfrm>
            <a:off x="640080" y="635508"/>
            <a:ext cx="3354470" cy="5586984"/>
          </a:xfrm>
        </p:spPr>
        <p:txBody>
          <a:bodyPr>
            <a:normAutofit/>
          </a:bodyPr>
          <a:lstStyle/>
          <a:p>
            <a:r>
              <a:rPr lang="en-US" sz="5200" dirty="0">
                <a:solidFill>
                  <a:srgbClr val="FFFFFF"/>
                </a:solidFill>
              </a:rPr>
              <a:t>Mindfulness practices for the classroom</a:t>
            </a:r>
          </a:p>
        </p:txBody>
      </p:sp>
      <p:sp>
        <p:nvSpPr>
          <p:cNvPr id="3" name="Content Placeholder 2">
            <a:extLst>
              <a:ext uri="{FF2B5EF4-FFF2-40B4-BE49-F238E27FC236}">
                <a16:creationId xmlns:a16="http://schemas.microsoft.com/office/drawing/2014/main" xmlns="" id="{1C96953A-2B0D-41E5-87CB-4FB77B4D64B5}"/>
              </a:ext>
            </a:extLst>
          </p:cNvPr>
          <p:cNvSpPr>
            <a:spLocks noGrp="1"/>
          </p:cNvSpPr>
          <p:nvPr>
            <p:ph idx="1"/>
          </p:nvPr>
        </p:nvSpPr>
        <p:spPr>
          <a:xfrm>
            <a:off x="5456262" y="793889"/>
            <a:ext cx="5935673" cy="5174774"/>
          </a:xfrm>
        </p:spPr>
        <p:txBody>
          <a:bodyPr anchor="ctr">
            <a:normAutofit/>
          </a:bodyPr>
          <a:lstStyle/>
          <a:p>
            <a:r>
              <a:rPr lang="en-US" sz="4400" dirty="0">
                <a:solidFill>
                  <a:schemeClr val="bg1"/>
                </a:solidFill>
              </a:rPr>
              <a:t>Meditation</a:t>
            </a:r>
          </a:p>
          <a:p>
            <a:r>
              <a:rPr lang="en-US" sz="4400" dirty="0">
                <a:solidFill>
                  <a:schemeClr val="bg1"/>
                </a:solidFill>
              </a:rPr>
              <a:t>Moment of silence</a:t>
            </a:r>
          </a:p>
          <a:p>
            <a:r>
              <a:rPr lang="en-US" sz="4400" dirty="0">
                <a:solidFill>
                  <a:schemeClr val="bg1"/>
                </a:solidFill>
              </a:rPr>
              <a:t>Stretching</a:t>
            </a:r>
          </a:p>
          <a:p>
            <a:r>
              <a:rPr lang="en-US" sz="4400" dirty="0">
                <a:solidFill>
                  <a:schemeClr val="bg1"/>
                </a:solidFill>
              </a:rPr>
              <a:t>Pausing </a:t>
            </a:r>
          </a:p>
          <a:p>
            <a:r>
              <a:rPr lang="en-US" sz="4400" dirty="0">
                <a:solidFill>
                  <a:schemeClr val="bg1"/>
                </a:solidFill>
              </a:rPr>
              <a:t>Listening exercises</a:t>
            </a:r>
          </a:p>
          <a:p>
            <a:r>
              <a:rPr lang="en-US" sz="4400" dirty="0">
                <a:solidFill>
                  <a:schemeClr val="bg1"/>
                </a:solidFill>
              </a:rPr>
              <a:t>Combine with writing</a:t>
            </a:r>
          </a:p>
        </p:txBody>
      </p:sp>
    </p:spTree>
    <p:extLst>
      <p:ext uri="{BB962C8B-B14F-4D97-AF65-F5344CB8AC3E}">
        <p14:creationId xmlns:p14="http://schemas.microsoft.com/office/powerpoint/2010/main" val="398250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4100">
                <a:solidFill>
                  <a:srgbClr val="FFFFFF"/>
                </a:solidFill>
              </a:rPr>
              <a:t>For more information</a:t>
            </a:r>
          </a:p>
        </p:txBody>
      </p:sp>
      <p:sp>
        <p:nvSpPr>
          <p:cNvPr id="3" name="Content Placeholder 2"/>
          <p:cNvSpPr>
            <a:spLocks noGrp="1"/>
          </p:cNvSpPr>
          <p:nvPr>
            <p:ph idx="1"/>
          </p:nvPr>
        </p:nvSpPr>
        <p:spPr>
          <a:xfrm>
            <a:off x="5140934" y="469900"/>
            <a:ext cx="5953630" cy="5405968"/>
          </a:xfrm>
        </p:spPr>
        <p:txBody>
          <a:bodyPr anchor="ctr">
            <a:normAutofit/>
          </a:bodyPr>
          <a:lstStyle/>
          <a:p>
            <a:r>
              <a:rPr lang="en-US" sz="2800" dirty="0"/>
              <a:t>Mason’s Center for the Advancement of Well-being: </a:t>
            </a:r>
            <a:r>
              <a:rPr lang="en-US" sz="2800" dirty="0">
                <a:hlinkClick r:id="rId3"/>
              </a:rPr>
              <a:t>https://wellbeing.gmu.edu/</a:t>
            </a:r>
            <a:r>
              <a:rPr lang="en-US" sz="2800" dirty="0"/>
              <a:t> </a:t>
            </a:r>
          </a:p>
          <a:p>
            <a:r>
              <a:rPr lang="en-US" sz="2800" dirty="0"/>
              <a:t>Various centers in the region to learn more</a:t>
            </a:r>
          </a:p>
          <a:p>
            <a:r>
              <a:rPr lang="en-US" sz="2800" dirty="0"/>
              <a:t>See me if you want more information (sdoetsch@gmu.edu)</a:t>
            </a:r>
          </a:p>
        </p:txBody>
      </p:sp>
    </p:spTree>
    <p:extLst>
      <p:ext uri="{BB962C8B-B14F-4D97-AF65-F5344CB8AC3E}">
        <p14:creationId xmlns:p14="http://schemas.microsoft.com/office/powerpoint/2010/main" val="33550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4100" dirty="0" smtClean="0">
                <a:solidFill>
                  <a:srgbClr val="FFFFFF"/>
                </a:solidFill>
              </a:rPr>
              <a:t>A few references</a:t>
            </a:r>
            <a:endParaRPr lang="en-US" sz="4100" dirty="0">
              <a:solidFill>
                <a:srgbClr val="FFFFFF"/>
              </a:solidFill>
            </a:endParaRPr>
          </a:p>
        </p:txBody>
      </p:sp>
      <p:sp>
        <p:nvSpPr>
          <p:cNvPr id="3" name="Content Placeholder 2"/>
          <p:cNvSpPr>
            <a:spLocks noGrp="1"/>
          </p:cNvSpPr>
          <p:nvPr>
            <p:ph idx="1"/>
          </p:nvPr>
        </p:nvSpPr>
        <p:spPr>
          <a:xfrm>
            <a:off x="5140934" y="469900"/>
            <a:ext cx="5953630" cy="5405968"/>
          </a:xfrm>
        </p:spPr>
        <p:txBody>
          <a:bodyPr anchor="ctr">
            <a:normAutofit fontScale="62500" lnSpcReduction="20000"/>
          </a:bodyPr>
          <a:lstStyle/>
          <a:p>
            <a:r>
              <a:rPr lang="en-US" sz="2800" dirty="0"/>
              <a:t>Goleman, Daniel, &amp; Davidson, Richard (</a:t>
            </a:r>
            <a:r>
              <a:rPr lang="en-US" sz="2800" dirty="0" smtClean="0"/>
              <a:t>2017). </a:t>
            </a:r>
            <a:r>
              <a:rPr lang="en-US" sz="2800" i="1" dirty="0" smtClean="0"/>
              <a:t>Altered Traits: Science reveals how meditation changes your mind, brain, and body.</a:t>
            </a:r>
            <a:r>
              <a:rPr lang="en-US" sz="2800" dirty="0" smtClean="0"/>
              <a:t> New York: Avery. </a:t>
            </a:r>
          </a:p>
          <a:p>
            <a:r>
              <a:rPr lang="en-US" sz="2800" dirty="0" smtClean="0"/>
              <a:t>Ricard</a:t>
            </a:r>
            <a:r>
              <a:rPr lang="en-US" sz="2800" dirty="0"/>
              <a:t>, </a:t>
            </a:r>
            <a:r>
              <a:rPr lang="en-US" sz="2800" dirty="0" err="1"/>
              <a:t>Matthieu</a:t>
            </a:r>
            <a:r>
              <a:rPr lang="en-US" sz="2800" dirty="0"/>
              <a:t>, Lutz, Antoine, &amp; Davidson, Richard J. (2014). Mind of the meditator. </a:t>
            </a:r>
            <a:r>
              <a:rPr lang="en-US" sz="2800" i="1" dirty="0"/>
              <a:t>Scientific American </a:t>
            </a:r>
            <a:r>
              <a:rPr lang="en-US" sz="2800" dirty="0"/>
              <a:t>311:5</a:t>
            </a:r>
            <a:r>
              <a:rPr lang="en-US" sz="2800" b="1" i="1" dirty="0"/>
              <a:t>,</a:t>
            </a:r>
            <a:r>
              <a:rPr lang="en-US" sz="2800" i="1" dirty="0"/>
              <a:t> </a:t>
            </a:r>
            <a:r>
              <a:rPr lang="en-US" sz="2800" dirty="0"/>
              <a:t>Nov. 2014, p. 38-45.</a:t>
            </a:r>
          </a:p>
          <a:p>
            <a:r>
              <a:rPr lang="en-US" sz="2800" dirty="0" smtClean="0"/>
              <a:t>Shapiro</a:t>
            </a:r>
            <a:r>
              <a:rPr lang="en-US" sz="2800" dirty="0"/>
              <a:t>, Shauna L., Brown, Kirk Warren, &amp; </a:t>
            </a:r>
            <a:r>
              <a:rPr lang="en-US" sz="2800" dirty="0" err="1"/>
              <a:t>Astin</a:t>
            </a:r>
            <a:r>
              <a:rPr lang="en-US" sz="2800" dirty="0"/>
              <a:t>, John (2011). Toward the integration of meditation into higher education: A review of research evidence. </a:t>
            </a:r>
            <a:r>
              <a:rPr lang="en-US" sz="2800" i="1" dirty="0"/>
              <a:t>Teachers College Record</a:t>
            </a:r>
            <a:r>
              <a:rPr lang="en-US" sz="2800" dirty="0"/>
              <a:t> 113: 3, March 2011, p. 493–528</a:t>
            </a:r>
            <a:r>
              <a:rPr lang="en-US" sz="2800" dirty="0" smtClean="0"/>
              <a:t>.</a:t>
            </a:r>
            <a:r>
              <a:rPr lang="en-US" sz="2800" dirty="0"/>
              <a:t> </a:t>
            </a:r>
            <a:endParaRPr lang="en-US" sz="2800" dirty="0" smtClean="0"/>
          </a:p>
          <a:p>
            <a:r>
              <a:rPr lang="en-US" sz="2800" dirty="0" err="1" smtClean="0"/>
              <a:t>Ramsburg</a:t>
            </a:r>
            <a:r>
              <a:rPr lang="en-US" sz="2800" dirty="0"/>
              <a:t>, Jared T., &amp; Youmans, Robert J. (2014). Meditation in the Higher-Education Classroom: Meditation Training Improves Student Knowledge Retention during Lectures. </a:t>
            </a:r>
            <a:r>
              <a:rPr lang="en-US" sz="2800" i="1" dirty="0"/>
              <a:t>Mindfulness</a:t>
            </a:r>
            <a:r>
              <a:rPr lang="en-US" sz="2800" dirty="0"/>
              <a:t> 5, p. 431–441.</a:t>
            </a:r>
          </a:p>
          <a:p>
            <a:r>
              <a:rPr lang="en-US" sz="2800" dirty="0" smtClean="0"/>
              <a:t>Waters</a:t>
            </a:r>
            <a:r>
              <a:rPr lang="en-US" sz="2800" dirty="0"/>
              <a:t>, Lea, </a:t>
            </a:r>
            <a:r>
              <a:rPr lang="en-US" sz="2800" dirty="0" err="1"/>
              <a:t>Barsky</a:t>
            </a:r>
            <a:r>
              <a:rPr lang="en-US" sz="2800" dirty="0"/>
              <a:t>, Adam, </a:t>
            </a:r>
            <a:r>
              <a:rPr lang="en-US" sz="2800" dirty="0" err="1"/>
              <a:t>Ridd</a:t>
            </a:r>
            <a:r>
              <a:rPr lang="en-US" sz="2800" dirty="0"/>
              <a:t>, Amanda, &amp; Allen, Kelly. (2015). Contemplative Education: A systematic, evidence-based review of the effect of meditation interventions in schools. </a:t>
            </a:r>
            <a:r>
              <a:rPr lang="en-US" sz="2800" i="1" dirty="0"/>
              <a:t>Educational Psychology Review</a:t>
            </a:r>
            <a:r>
              <a:rPr lang="en-US" sz="2800" dirty="0"/>
              <a:t> 27, p. 103-134.</a:t>
            </a:r>
          </a:p>
          <a:p>
            <a:r>
              <a:rPr lang="en-US" sz="2800" dirty="0" err="1" smtClean="0"/>
              <a:t>Sarath</a:t>
            </a:r>
            <a:r>
              <a:rPr lang="en-US" sz="2800" dirty="0"/>
              <a:t>, Ed. (2006). Meditation, creativity, and consciousness: charting future terrain within higher education. </a:t>
            </a:r>
            <a:r>
              <a:rPr lang="en-US" sz="2800" i="1" dirty="0"/>
              <a:t>Teachers College Record</a:t>
            </a:r>
            <a:r>
              <a:rPr lang="en-US" sz="2800" dirty="0"/>
              <a:t> 108:9, Sept. 2006, p. 1816-1841.</a:t>
            </a:r>
          </a:p>
        </p:txBody>
      </p:sp>
    </p:spTree>
    <p:extLst>
      <p:ext uri="{BB962C8B-B14F-4D97-AF65-F5344CB8AC3E}">
        <p14:creationId xmlns:p14="http://schemas.microsoft.com/office/powerpoint/2010/main" val="4416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Meditation Practice</a:t>
            </a:r>
          </a:p>
        </p:txBody>
      </p:sp>
      <p:sp>
        <p:nvSpPr>
          <p:cNvPr id="3" name="Content Placeholder 2"/>
          <p:cNvSpPr>
            <a:spLocks noGrp="1"/>
          </p:cNvSpPr>
          <p:nvPr>
            <p:ph sz="half" idx="1"/>
          </p:nvPr>
        </p:nvSpPr>
        <p:spPr/>
        <p:txBody>
          <a:bodyPr/>
          <a:lstStyle/>
          <a:p>
            <a:pPr marL="0" indent="0">
              <a:buNone/>
            </a:pPr>
            <a:r>
              <a:rPr lang="en-US" dirty="0"/>
              <a:t>BODY:</a:t>
            </a:r>
          </a:p>
          <a:p>
            <a:r>
              <a:rPr lang="en-US" dirty="0"/>
              <a:t>Feet flat on floor</a:t>
            </a:r>
          </a:p>
          <a:p>
            <a:r>
              <a:rPr lang="en-US" dirty="0"/>
              <a:t>Spine straight</a:t>
            </a:r>
          </a:p>
          <a:p>
            <a:r>
              <a:rPr lang="en-US" dirty="0"/>
              <a:t>Chin slightly tucked</a:t>
            </a:r>
          </a:p>
          <a:p>
            <a:r>
              <a:rPr lang="en-US" dirty="0"/>
              <a:t>Hands relaxed on thighs</a:t>
            </a:r>
          </a:p>
          <a:p>
            <a:r>
              <a:rPr lang="en-US" dirty="0"/>
              <a:t>Gaze 6-8 feet in front and down</a:t>
            </a:r>
          </a:p>
        </p:txBody>
      </p:sp>
      <p:sp>
        <p:nvSpPr>
          <p:cNvPr id="4" name="Content Placeholder 3"/>
          <p:cNvSpPr>
            <a:spLocks noGrp="1"/>
          </p:cNvSpPr>
          <p:nvPr>
            <p:ph sz="half" idx="2"/>
          </p:nvPr>
        </p:nvSpPr>
        <p:spPr/>
        <p:txBody>
          <a:bodyPr/>
          <a:lstStyle/>
          <a:p>
            <a:pPr marL="0" indent="0">
              <a:buNone/>
            </a:pPr>
            <a:r>
              <a:rPr lang="en-US" dirty="0"/>
              <a:t>MIND:</a:t>
            </a:r>
          </a:p>
          <a:p>
            <a:r>
              <a:rPr lang="en-US" dirty="0"/>
              <a:t>Attention on breath</a:t>
            </a:r>
          </a:p>
          <a:p>
            <a:r>
              <a:rPr lang="en-US" dirty="0"/>
              <a:t>Feel your body breathing</a:t>
            </a:r>
          </a:p>
          <a:p>
            <a:r>
              <a:rPr lang="en-US" dirty="0"/>
              <a:t>Notice when thoughts arise</a:t>
            </a:r>
          </a:p>
          <a:p>
            <a:r>
              <a:rPr lang="en-US" dirty="0"/>
              <a:t>Bring your attention back to your breath</a:t>
            </a:r>
          </a:p>
          <a:p>
            <a:endParaRPr lang="en-US" dirty="0"/>
          </a:p>
        </p:txBody>
      </p:sp>
    </p:spTree>
    <p:extLst>
      <p:ext uri="{BB962C8B-B14F-4D97-AF65-F5344CB8AC3E}">
        <p14:creationId xmlns:p14="http://schemas.microsoft.com/office/powerpoint/2010/main" val="1589166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your brain</a:t>
            </a:r>
          </a:p>
        </p:txBody>
      </p:sp>
      <p:sp>
        <p:nvSpPr>
          <p:cNvPr id="3" name="Content Placeholder 2"/>
          <p:cNvSpPr>
            <a:spLocks noGrp="1"/>
          </p:cNvSpPr>
          <p:nvPr>
            <p:ph sz="half" idx="1"/>
          </p:nvPr>
        </p:nvSpPr>
        <p:spPr/>
        <p:txBody>
          <a:bodyPr/>
          <a:lstStyle/>
          <a:p>
            <a:r>
              <a:rPr lang="en-US" dirty="0"/>
              <a:t>Being present with difficult emotions</a:t>
            </a:r>
          </a:p>
          <a:p>
            <a:r>
              <a:rPr lang="en-US" dirty="0">
                <a:hlinkClick r:id="rId2"/>
              </a:rPr>
              <a:t>Pema Chodron</a:t>
            </a:r>
            <a:r>
              <a:rPr lang="en-US" dirty="0"/>
              <a:t>: What are you adding to the world?</a:t>
            </a:r>
          </a:p>
        </p:txBody>
      </p:sp>
      <p:sp>
        <p:nvSpPr>
          <p:cNvPr id="5" name="Content Placeholder 2"/>
          <p:cNvSpPr>
            <a:spLocks noGrp="1"/>
          </p:cNvSpPr>
          <p:nvPr>
            <p:ph sz="half" idx="1"/>
          </p:nvPr>
        </p:nvSpPr>
        <p:spPr>
          <a:xfrm>
            <a:off x="6096000" y="2560320"/>
            <a:ext cx="4718304" cy="3310128"/>
          </a:xfrm>
        </p:spPr>
        <p:txBody>
          <a:bodyPr/>
          <a:lstStyle/>
          <a:p>
            <a:r>
              <a:rPr lang="en-US" dirty="0"/>
              <a:t>Repetition</a:t>
            </a:r>
          </a:p>
          <a:p>
            <a:r>
              <a:rPr lang="en-US" dirty="0">
                <a:hlinkClick r:id="rId3"/>
              </a:rPr>
              <a:t>Dan Siegel’s Hand model of the brain:</a:t>
            </a:r>
            <a:r>
              <a:rPr lang="en-US" dirty="0"/>
              <a:t> Name it to tame it</a:t>
            </a:r>
          </a:p>
        </p:txBody>
      </p:sp>
    </p:spTree>
    <p:extLst>
      <p:ext uri="{BB962C8B-B14F-4D97-AF65-F5344CB8AC3E}">
        <p14:creationId xmlns:p14="http://schemas.microsoft.com/office/powerpoint/2010/main" val="1934710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Practice</a:t>
            </a:r>
          </a:p>
        </p:txBody>
      </p:sp>
      <p:sp>
        <p:nvSpPr>
          <p:cNvPr id="3" name="Content Placeholder 2"/>
          <p:cNvSpPr>
            <a:spLocks noGrp="1"/>
          </p:cNvSpPr>
          <p:nvPr>
            <p:ph idx="1"/>
          </p:nvPr>
        </p:nvSpPr>
        <p:spPr/>
        <p:txBody>
          <a:bodyPr/>
          <a:lstStyle/>
          <a:p>
            <a:r>
              <a:rPr lang="en-US" dirty="0"/>
              <a:t>Find/create a special place where you live</a:t>
            </a:r>
          </a:p>
          <a:p>
            <a:r>
              <a:rPr lang="en-US" dirty="0"/>
              <a:t>Start by sitting 5 minutes/day, </a:t>
            </a:r>
            <a:r>
              <a:rPr lang="en-US"/>
              <a:t>gradually increase if you want</a:t>
            </a:r>
            <a:endParaRPr lang="en-US" dirty="0"/>
          </a:p>
          <a:p>
            <a:r>
              <a:rPr lang="en-US" dirty="0"/>
              <a:t>Connect with others: teacher, books/videos, other practitioners</a:t>
            </a:r>
          </a:p>
          <a:p>
            <a:r>
              <a:rPr lang="en-US" dirty="0"/>
              <a:t>Create daily rituals: mindful breathing at beginning and end of day and other times when you remember </a:t>
            </a:r>
          </a:p>
        </p:txBody>
      </p:sp>
    </p:spTree>
    <p:extLst>
      <p:ext uri="{BB962C8B-B14F-4D97-AF65-F5344CB8AC3E}">
        <p14:creationId xmlns:p14="http://schemas.microsoft.com/office/powerpoint/2010/main" val="747733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questions do you have about mindfulness?</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960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Mindfulness Practice for Learning</a:t>
            </a:r>
          </a:p>
        </p:txBody>
      </p:sp>
      <p:sp>
        <p:nvSpPr>
          <p:cNvPr id="3" name="Content Placeholder 2"/>
          <p:cNvSpPr>
            <a:spLocks noGrp="1"/>
          </p:cNvSpPr>
          <p:nvPr>
            <p:ph idx="1"/>
          </p:nvPr>
        </p:nvSpPr>
        <p:spPr/>
        <p:txBody>
          <a:bodyPr>
            <a:normAutofit fontScale="92500" lnSpcReduction="20000"/>
          </a:bodyPr>
          <a:lstStyle/>
          <a:p>
            <a:r>
              <a:rPr lang="en-US" dirty="0"/>
              <a:t>Develops capacity for focus/attention</a:t>
            </a:r>
          </a:p>
          <a:p>
            <a:r>
              <a:rPr lang="en-US" dirty="0"/>
              <a:t>Reduces stress and anxiety</a:t>
            </a:r>
          </a:p>
          <a:p>
            <a:r>
              <a:rPr lang="en-US" dirty="0"/>
              <a:t>Strengthens metacognition</a:t>
            </a:r>
          </a:p>
          <a:p>
            <a:r>
              <a:rPr lang="en-US" dirty="0"/>
              <a:t>Relaxes judgmental thoughts</a:t>
            </a:r>
          </a:p>
          <a:p>
            <a:r>
              <a:rPr lang="en-US" dirty="0"/>
              <a:t>Improves resilience</a:t>
            </a:r>
          </a:p>
          <a:p>
            <a:r>
              <a:rPr lang="en-US" dirty="0"/>
              <a:t>Increases confidence, persistence, and empathy for self and others</a:t>
            </a:r>
          </a:p>
          <a:p>
            <a:r>
              <a:rPr lang="en-US" dirty="0"/>
              <a:t>Encourages thoughtful exploration</a:t>
            </a:r>
          </a:p>
          <a:p>
            <a:r>
              <a:rPr lang="en-US" dirty="0"/>
              <a:t>Supports intellectual, creative, and personal development</a:t>
            </a:r>
          </a:p>
          <a:p>
            <a:endParaRPr lang="en-US" dirty="0"/>
          </a:p>
        </p:txBody>
      </p:sp>
    </p:spTree>
    <p:extLst>
      <p:ext uri="{BB962C8B-B14F-4D97-AF65-F5344CB8AC3E}">
        <p14:creationId xmlns:p14="http://schemas.microsoft.com/office/powerpoint/2010/main" val="7832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xmlns="" id="{011FACCD-8B95-4879-B20F-26F41E8BC8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xmlns="" id="{E9B2A7AA-2C45-40F0-B861-4EB9AA9F66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xmlns="" id="{3CE3689C-E8F8-4542-8800-E68B764AFD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746" y="0"/>
            <a:ext cx="7537704"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xmlns="" id="{52467CA7-F767-4582-9BB7-0B1AF75DF7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6310" y="320040"/>
            <a:ext cx="6894576"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237DBCC-7EFB-47C6-8B37-69545C7201FE}"/>
              </a:ext>
            </a:extLst>
          </p:cNvPr>
          <p:cNvSpPr>
            <a:spLocks noGrp="1"/>
          </p:cNvSpPr>
          <p:nvPr>
            <p:ph type="title"/>
          </p:nvPr>
        </p:nvSpPr>
        <p:spPr>
          <a:xfrm>
            <a:off x="640080" y="635508"/>
            <a:ext cx="3354470" cy="5586984"/>
          </a:xfrm>
        </p:spPr>
        <p:txBody>
          <a:bodyPr>
            <a:normAutofit fontScale="90000"/>
          </a:bodyPr>
          <a:lstStyle/>
          <a:p>
            <a:pPr>
              <a:spcAft>
                <a:spcPts val="800"/>
              </a:spcAft>
            </a:pPr>
            <a:r>
              <a:rPr lang="en-US" sz="5600" dirty="0">
                <a:solidFill>
                  <a:schemeClr val="bg1"/>
                </a:solidFill>
              </a:rPr>
              <a:t>What is meditation?</a:t>
            </a:r>
            <a:r>
              <a:rPr lang="en-US" sz="4800" dirty="0">
                <a:solidFill>
                  <a:schemeClr val="bg1"/>
                </a:solidFill>
              </a:rPr>
              <a:t/>
            </a:r>
            <a:br>
              <a:rPr lang="en-US" sz="4800" dirty="0">
                <a:solidFill>
                  <a:schemeClr val="bg1"/>
                </a:solidFill>
              </a:rPr>
            </a:br>
            <a:r>
              <a:rPr lang="en-US" sz="2200" dirty="0">
                <a:solidFill>
                  <a:schemeClr val="bg1"/>
                </a:solidFill>
              </a:rPr>
              <a:t> </a:t>
            </a:r>
            <a:r>
              <a:rPr lang="en-US" sz="4800" dirty="0">
                <a:solidFill>
                  <a:schemeClr val="bg1"/>
                </a:solidFill>
              </a:rPr>
              <a:t/>
            </a:r>
            <a:br>
              <a:rPr lang="en-US" sz="4800" dirty="0">
                <a:solidFill>
                  <a:schemeClr val="bg1"/>
                </a:solidFill>
              </a:rPr>
            </a:br>
            <a:r>
              <a:rPr lang="en-US" sz="4000" dirty="0">
                <a:solidFill>
                  <a:schemeClr val="bg1"/>
                </a:solidFill>
              </a:rPr>
              <a:t>Calm abiding</a:t>
            </a:r>
            <a:br>
              <a:rPr lang="en-US" sz="4000" dirty="0">
                <a:solidFill>
                  <a:schemeClr val="bg1"/>
                </a:solidFill>
              </a:rPr>
            </a:br>
            <a:r>
              <a:rPr lang="en-US" sz="1600" dirty="0">
                <a:solidFill>
                  <a:schemeClr val="bg1"/>
                </a:solidFill>
              </a:rPr>
              <a:t> </a:t>
            </a:r>
            <a:r>
              <a:rPr lang="en-US" sz="4000" dirty="0">
                <a:solidFill>
                  <a:schemeClr val="bg1"/>
                </a:solidFill>
              </a:rPr>
              <a:t/>
            </a:r>
            <a:br>
              <a:rPr lang="en-US" sz="4000" dirty="0">
                <a:solidFill>
                  <a:schemeClr val="bg1"/>
                </a:solidFill>
              </a:rPr>
            </a:br>
            <a:r>
              <a:rPr lang="en-US" sz="4000" dirty="0">
                <a:solidFill>
                  <a:schemeClr val="bg1"/>
                </a:solidFill>
              </a:rPr>
              <a:t>Being present</a:t>
            </a:r>
            <a:br>
              <a:rPr lang="en-US" sz="4000" dirty="0">
                <a:solidFill>
                  <a:schemeClr val="bg1"/>
                </a:solidFill>
              </a:rPr>
            </a:br>
            <a:r>
              <a:rPr lang="en-US" sz="1600" dirty="0">
                <a:solidFill>
                  <a:schemeClr val="bg1"/>
                </a:solidFill>
              </a:rPr>
              <a:t> </a:t>
            </a:r>
            <a:r>
              <a:rPr lang="en-US" sz="4000" dirty="0">
                <a:solidFill>
                  <a:schemeClr val="bg1"/>
                </a:solidFill>
              </a:rPr>
              <a:t/>
            </a:r>
            <a:br>
              <a:rPr lang="en-US" sz="4000" dirty="0">
                <a:solidFill>
                  <a:schemeClr val="bg1"/>
                </a:solidFill>
              </a:rPr>
            </a:br>
            <a:r>
              <a:rPr lang="en-US" sz="4000" dirty="0">
                <a:solidFill>
                  <a:schemeClr val="bg1"/>
                </a:solidFill>
              </a:rPr>
              <a:t>Mindfulness-awareness</a:t>
            </a:r>
            <a:r>
              <a:rPr lang="en-US" sz="4800" dirty="0">
                <a:solidFill>
                  <a:schemeClr val="bg1"/>
                </a:solidFill>
              </a:rPr>
              <a:t/>
            </a:r>
            <a:br>
              <a:rPr lang="en-US" sz="4800" dirty="0">
                <a:solidFill>
                  <a:schemeClr val="bg1"/>
                </a:solidFill>
              </a:rPr>
            </a:br>
            <a:endParaRPr lang="en-US" sz="4800" dirty="0">
              <a:solidFill>
                <a:schemeClr val="bg1"/>
              </a:solidFill>
            </a:endParaRPr>
          </a:p>
        </p:txBody>
      </p:sp>
      <p:sp>
        <p:nvSpPr>
          <p:cNvPr id="3" name="Content Placeholder 2">
            <a:extLst>
              <a:ext uri="{FF2B5EF4-FFF2-40B4-BE49-F238E27FC236}">
                <a16:creationId xmlns:a16="http://schemas.microsoft.com/office/drawing/2014/main" xmlns="" id="{7C7CF3DE-1EBB-4257-911A-819F3AF1D1A8}"/>
              </a:ext>
            </a:extLst>
          </p:cNvPr>
          <p:cNvSpPr>
            <a:spLocks noGrp="1"/>
          </p:cNvSpPr>
          <p:nvPr>
            <p:ph idx="1"/>
          </p:nvPr>
        </p:nvSpPr>
        <p:spPr>
          <a:xfrm>
            <a:off x="5456262" y="793889"/>
            <a:ext cx="5935673" cy="5174774"/>
          </a:xfrm>
        </p:spPr>
        <p:txBody>
          <a:bodyPr anchor="b">
            <a:normAutofit/>
          </a:bodyPr>
          <a:lstStyle/>
          <a:p>
            <a:pPr marL="0" indent="0">
              <a:buNone/>
            </a:pPr>
            <a:r>
              <a:rPr lang="en-US" sz="2300" dirty="0">
                <a:solidFill>
                  <a:schemeClr val="accent6">
                    <a:lumMod val="40000"/>
                    <a:lumOff val="60000"/>
                  </a:schemeClr>
                </a:solidFill>
              </a:rPr>
              <a:t>“how to work openheartedly with life just as it is” </a:t>
            </a:r>
          </a:p>
          <a:p>
            <a:pPr marL="0" indent="0" algn="r">
              <a:buNone/>
            </a:pPr>
            <a:r>
              <a:rPr lang="en-US" sz="1800" dirty="0">
                <a:solidFill>
                  <a:schemeClr val="accent6">
                    <a:lumMod val="40000"/>
                    <a:lumOff val="60000"/>
                  </a:schemeClr>
                </a:solidFill>
              </a:rPr>
              <a:t>–Pema Chodron, </a:t>
            </a:r>
            <a:r>
              <a:rPr lang="en-US" sz="1800" i="1" dirty="0">
                <a:solidFill>
                  <a:schemeClr val="accent6">
                    <a:lumMod val="40000"/>
                    <a:lumOff val="60000"/>
                  </a:schemeClr>
                </a:solidFill>
              </a:rPr>
              <a:t>Start Where You Are</a:t>
            </a:r>
            <a:endParaRPr lang="en-US" sz="1800" dirty="0">
              <a:solidFill>
                <a:schemeClr val="accent6">
                  <a:lumMod val="40000"/>
                  <a:lumOff val="60000"/>
                </a:schemeClr>
              </a:solidFill>
            </a:endParaRPr>
          </a:p>
        </p:txBody>
      </p:sp>
      <p:pic>
        <p:nvPicPr>
          <p:cNvPr id="13" name="Picture 12">
            <a:extLst>
              <a:ext uri="{FF2B5EF4-FFF2-40B4-BE49-F238E27FC236}">
                <a16:creationId xmlns:a16="http://schemas.microsoft.com/office/drawing/2014/main" xmlns="" id="{6F54A640-D0EF-4B35-9FD9-1A936B325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185" y="804295"/>
            <a:ext cx="5364826" cy="3576550"/>
          </a:xfrm>
          <a:prstGeom prst="rect">
            <a:avLst/>
          </a:prstGeom>
        </p:spPr>
      </p:pic>
      <p:sp>
        <p:nvSpPr>
          <p:cNvPr id="4" name="Rectangle 3">
            <a:extLst>
              <a:ext uri="{FF2B5EF4-FFF2-40B4-BE49-F238E27FC236}">
                <a16:creationId xmlns:a16="http://schemas.microsoft.com/office/drawing/2014/main" xmlns="" id="{DADC186E-48F7-4373-9741-54DADC9C0C2E}"/>
              </a:ext>
            </a:extLst>
          </p:cNvPr>
          <p:cNvSpPr/>
          <p:nvPr/>
        </p:nvSpPr>
        <p:spPr>
          <a:xfrm>
            <a:off x="5741185" y="4386957"/>
            <a:ext cx="5364826" cy="369332"/>
          </a:xfrm>
          <a:prstGeom prst="rect">
            <a:avLst/>
          </a:prstGeom>
        </p:spPr>
        <p:txBody>
          <a:bodyPr wrap="square">
            <a:spAutoFit/>
          </a:bodyPr>
          <a:lstStyle/>
          <a:p>
            <a:pPr algn="ctr"/>
            <a:r>
              <a:rPr lang="en-US" dirty="0">
                <a:solidFill>
                  <a:schemeClr val="accent6">
                    <a:lumMod val="40000"/>
                    <a:lumOff val="60000"/>
                  </a:schemeClr>
                </a:solidFill>
              </a:rPr>
              <a:t>Holistic Life Foundation, Baltimore, Maryland</a:t>
            </a:r>
          </a:p>
        </p:txBody>
      </p:sp>
      <p:cxnSp>
        <p:nvCxnSpPr>
          <p:cNvPr id="6" name="Straight Connector 5">
            <a:extLst>
              <a:ext uri="{FF2B5EF4-FFF2-40B4-BE49-F238E27FC236}">
                <a16:creationId xmlns:a16="http://schemas.microsoft.com/office/drawing/2014/main" xmlns="" id="{48F9AE98-EC31-477B-BA61-35F40B676BD7}"/>
              </a:ext>
            </a:extLst>
          </p:cNvPr>
          <p:cNvCxnSpPr>
            <a:cxnSpLocks/>
          </p:cNvCxnSpPr>
          <p:nvPr/>
        </p:nvCxnSpPr>
        <p:spPr>
          <a:xfrm>
            <a:off x="870155" y="2526890"/>
            <a:ext cx="285135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626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AE7E4-E36B-49C5-B91A-02B1CD9D0A55}"/>
              </a:ext>
            </a:extLst>
          </p:cNvPr>
          <p:cNvSpPr>
            <a:spLocks noGrp="1"/>
          </p:cNvSpPr>
          <p:nvPr>
            <p:ph type="title"/>
          </p:nvPr>
        </p:nvSpPr>
        <p:spPr/>
        <p:txBody>
          <a:bodyPr>
            <a:normAutofit fontScale="90000"/>
          </a:bodyPr>
          <a:lstStyle/>
          <a:p>
            <a:r>
              <a:rPr lang="en-US" dirty="0"/>
              <a:t>What do we mean by Mindfulness-Awareness?</a:t>
            </a:r>
          </a:p>
        </p:txBody>
      </p:sp>
      <p:sp>
        <p:nvSpPr>
          <p:cNvPr id="3" name="Content Placeholder 2">
            <a:extLst>
              <a:ext uri="{FF2B5EF4-FFF2-40B4-BE49-F238E27FC236}">
                <a16:creationId xmlns:a16="http://schemas.microsoft.com/office/drawing/2014/main" xmlns="" id="{02832360-DE2C-4A3F-964A-6D781895BDDD}"/>
              </a:ext>
            </a:extLst>
          </p:cNvPr>
          <p:cNvSpPr>
            <a:spLocks noGrp="1"/>
          </p:cNvSpPr>
          <p:nvPr>
            <p:ph idx="1"/>
          </p:nvPr>
        </p:nvSpPr>
        <p:spPr/>
        <p:txBody>
          <a:bodyPr/>
          <a:lstStyle/>
          <a:p>
            <a:r>
              <a:rPr lang="en-US" b="1" dirty="0"/>
              <a:t>Mindfulness: </a:t>
            </a:r>
            <a:r>
              <a:rPr lang="en-US" dirty="0"/>
              <a:t>Consciously and purposefully directing your attention</a:t>
            </a:r>
          </a:p>
          <a:p>
            <a:r>
              <a:rPr lang="en-US" b="1" dirty="0"/>
              <a:t>Awareness: </a:t>
            </a:r>
            <a:r>
              <a:rPr lang="en-US" dirty="0"/>
              <a:t>Being open to and aware of the environment within and around you</a:t>
            </a:r>
          </a:p>
          <a:p>
            <a:r>
              <a:rPr lang="en-US" dirty="0"/>
              <a:t>Nonjudgmental</a:t>
            </a:r>
          </a:p>
          <a:p>
            <a:r>
              <a:rPr lang="en-US" dirty="0"/>
              <a:t>Balance between gentle and precise: Not too tight, not too loose</a:t>
            </a:r>
          </a:p>
        </p:txBody>
      </p:sp>
    </p:spTree>
    <p:extLst>
      <p:ext uri="{BB962C8B-B14F-4D97-AF65-F5344CB8AC3E}">
        <p14:creationId xmlns:p14="http://schemas.microsoft.com/office/powerpoint/2010/main" val="176178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11FACCD-8B95-4879-B20F-26F41E8BC8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9B2A7AA-2C45-40F0-B861-4EB9AA9F66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CE3689C-E8F8-4542-8800-E68B764AFD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746" y="0"/>
            <a:ext cx="7537704"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2467CA7-F767-4582-9BB7-0B1AF75DF7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6310" y="320040"/>
            <a:ext cx="6894576"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3BF7F7B-1219-4A67-8822-3D0E92138776}"/>
              </a:ext>
            </a:extLst>
          </p:cNvPr>
          <p:cNvSpPr>
            <a:spLocks noGrp="1"/>
          </p:cNvSpPr>
          <p:nvPr>
            <p:ph type="title"/>
          </p:nvPr>
        </p:nvSpPr>
        <p:spPr>
          <a:xfrm>
            <a:off x="640080" y="635508"/>
            <a:ext cx="3354470" cy="5586984"/>
          </a:xfrm>
        </p:spPr>
        <p:txBody>
          <a:bodyPr>
            <a:normAutofit/>
          </a:bodyPr>
          <a:lstStyle/>
          <a:p>
            <a:r>
              <a:rPr lang="en-US" sz="4800">
                <a:solidFill>
                  <a:srgbClr val="FFFFFF"/>
                </a:solidFill>
              </a:rPr>
              <a:t>What is mindfulness meditation?</a:t>
            </a:r>
          </a:p>
        </p:txBody>
      </p:sp>
      <p:sp>
        <p:nvSpPr>
          <p:cNvPr id="3" name="Content Placeholder 2">
            <a:extLst>
              <a:ext uri="{FF2B5EF4-FFF2-40B4-BE49-F238E27FC236}">
                <a16:creationId xmlns:a16="http://schemas.microsoft.com/office/drawing/2014/main" xmlns="" id="{F11977E2-1B44-4AA3-945C-339E61D98E4A}"/>
              </a:ext>
            </a:extLst>
          </p:cNvPr>
          <p:cNvSpPr>
            <a:spLocks noGrp="1"/>
          </p:cNvSpPr>
          <p:nvPr>
            <p:ph idx="1"/>
          </p:nvPr>
        </p:nvSpPr>
        <p:spPr>
          <a:xfrm>
            <a:off x="5456262" y="793889"/>
            <a:ext cx="5935673" cy="5174774"/>
          </a:xfrm>
        </p:spPr>
        <p:txBody>
          <a:bodyPr anchor="ctr">
            <a:normAutofit/>
          </a:bodyPr>
          <a:lstStyle/>
          <a:p>
            <a:pPr>
              <a:buNone/>
            </a:pPr>
            <a:r>
              <a:rPr lang="en-US" altLang="en-US" sz="3200" b="1" dirty="0">
                <a:solidFill>
                  <a:schemeClr val="bg1"/>
                </a:solidFill>
              </a:rPr>
              <a:t>3 main elements</a:t>
            </a:r>
            <a:r>
              <a:rPr lang="en-US" altLang="en-US" sz="3200" dirty="0">
                <a:solidFill>
                  <a:schemeClr val="bg1"/>
                </a:solidFill>
              </a:rPr>
              <a:t>: </a:t>
            </a:r>
          </a:p>
          <a:p>
            <a:r>
              <a:rPr lang="en-US" altLang="en-US" sz="3200" dirty="0">
                <a:solidFill>
                  <a:schemeClr val="bg1"/>
                </a:solidFill>
              </a:rPr>
              <a:t>In the present moment  (anchor in </a:t>
            </a:r>
            <a:r>
              <a:rPr lang="en-US" altLang="en-US" sz="3200" b="1" i="1" dirty="0">
                <a:solidFill>
                  <a:schemeClr val="bg1"/>
                </a:solidFill>
              </a:rPr>
              <a:t>TIME</a:t>
            </a:r>
            <a:r>
              <a:rPr lang="en-US" altLang="en-US" sz="3200" dirty="0">
                <a:solidFill>
                  <a:schemeClr val="bg1"/>
                </a:solidFill>
              </a:rPr>
              <a:t>)</a:t>
            </a:r>
          </a:p>
          <a:p>
            <a:r>
              <a:rPr lang="en-US" altLang="en-US" sz="3200" dirty="0">
                <a:solidFill>
                  <a:schemeClr val="bg1"/>
                </a:solidFill>
              </a:rPr>
              <a:t>Aware (anchor in </a:t>
            </a:r>
            <a:r>
              <a:rPr lang="en-US" altLang="en-US" sz="3200" b="1" i="1" dirty="0">
                <a:solidFill>
                  <a:schemeClr val="bg1"/>
                </a:solidFill>
              </a:rPr>
              <a:t>PLACE</a:t>
            </a:r>
            <a:r>
              <a:rPr lang="en-US" altLang="en-US" sz="3200" dirty="0">
                <a:solidFill>
                  <a:schemeClr val="bg1"/>
                </a:solidFill>
              </a:rPr>
              <a:t>)</a:t>
            </a:r>
          </a:p>
          <a:p>
            <a:r>
              <a:rPr lang="en-US" altLang="en-US" sz="3200" dirty="0">
                <a:solidFill>
                  <a:schemeClr val="bg1"/>
                </a:solidFill>
              </a:rPr>
              <a:t>Non-judgmental (anchor in </a:t>
            </a:r>
            <a:r>
              <a:rPr lang="en-US" altLang="en-US" sz="3200" b="1" i="1" dirty="0">
                <a:solidFill>
                  <a:schemeClr val="bg1"/>
                </a:solidFill>
              </a:rPr>
              <a:t>PSYCHOLOGICAL STATE</a:t>
            </a:r>
            <a:r>
              <a:rPr lang="en-US" altLang="en-US" sz="3200" dirty="0">
                <a:solidFill>
                  <a:schemeClr val="bg1"/>
                </a:solidFill>
              </a:rPr>
              <a:t>) </a:t>
            </a:r>
          </a:p>
          <a:p>
            <a:endParaRPr lang="en-US" sz="2200" dirty="0">
              <a:solidFill>
                <a:schemeClr val="bg1"/>
              </a:solidFill>
            </a:endParaRPr>
          </a:p>
        </p:txBody>
      </p:sp>
    </p:spTree>
    <p:extLst>
      <p:ext uri="{BB962C8B-B14F-4D97-AF65-F5344CB8AC3E}">
        <p14:creationId xmlns:p14="http://schemas.microsoft.com/office/powerpoint/2010/main" val="338068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1C7711F-3983-4AB1-AFDE-96F7C06514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89BC9D38-9241-4F71-9B45-73827299E4C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xmlns="" id="{0D302979-39A3-4421-821D-94D6E00BCE8F}"/>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68E001BA-C181-4F47-9ABC-DF4C85AB4F17}"/>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7EF07F1E-BD52-4B06-A38E-BF29F8E28577}"/>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A68BE646-889B-49C2-95AF-90BAE5D29A92}"/>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xmlns="" id="{59BA5C68-DFCC-4101-8403-F96781CDDD7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B3085476-B49E-49ED-87D2-1165E69D26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a room&#10;&#10;Description generated with very high confidence">
            <a:extLst>
              <a:ext uri="{FF2B5EF4-FFF2-40B4-BE49-F238E27FC236}">
                <a16:creationId xmlns:a16="http://schemas.microsoft.com/office/drawing/2014/main" xmlns="" id="{A773AAB6-0DE6-46C1-B1F6-F0FB740D41EF}"/>
              </a:ext>
            </a:extLst>
          </p:cNvPr>
          <p:cNvPicPr>
            <a:picLocks noChangeAspect="1"/>
          </p:cNvPicPr>
          <p:nvPr/>
        </p:nvPicPr>
        <p:blipFill rotWithShape="1">
          <a:blip r:embed="rId6"/>
          <a:srcRect l="13347" r="549" b="1"/>
          <a:stretch/>
        </p:blipFill>
        <p:spPr>
          <a:xfrm>
            <a:off x="1412683" y="1410208"/>
            <a:ext cx="2433793" cy="3858780"/>
          </a:xfrm>
          <a:prstGeom prst="rect">
            <a:avLst/>
          </a:prstGeom>
        </p:spPr>
      </p:pic>
      <p:sp>
        <p:nvSpPr>
          <p:cNvPr id="3" name="Content Placeholder 2">
            <a:extLst>
              <a:ext uri="{FF2B5EF4-FFF2-40B4-BE49-F238E27FC236}">
                <a16:creationId xmlns:a16="http://schemas.microsoft.com/office/drawing/2014/main" xmlns="" id="{35DB8EF2-F864-4DAC-A07D-482410C6A835}"/>
              </a:ext>
            </a:extLst>
          </p:cNvPr>
          <p:cNvSpPr>
            <a:spLocks noGrp="1"/>
          </p:cNvSpPr>
          <p:nvPr>
            <p:ph idx="1"/>
          </p:nvPr>
        </p:nvSpPr>
        <p:spPr>
          <a:xfrm>
            <a:off x="4636482" y="2556932"/>
            <a:ext cx="6260114" cy="3318936"/>
          </a:xfrm>
        </p:spPr>
        <p:txBody>
          <a:bodyPr>
            <a:normAutofit/>
          </a:bodyPr>
          <a:lstStyle/>
          <a:p>
            <a:pPr marL="0" indent="0">
              <a:buNone/>
            </a:pPr>
            <a:r>
              <a:rPr lang="en-US" sz="2800" dirty="0"/>
              <a:t>“We are not trying to get rid of our thoughts. Rather, we are clearly seeing our defense mechanisms, our negative beliefs about ourselves, our desires and expectations. We also see our kindness, our bravery, our wisdom.” </a:t>
            </a:r>
          </a:p>
          <a:p>
            <a:pPr marL="0" indent="0">
              <a:buNone/>
            </a:pPr>
            <a:r>
              <a:rPr lang="en-US" dirty="0"/>
              <a:t>–Pema Chodron, </a:t>
            </a:r>
            <a:r>
              <a:rPr lang="en-US" i="1" dirty="0"/>
              <a:t>The Places That Scare You</a:t>
            </a:r>
            <a:endParaRPr lang="en-US" dirty="0"/>
          </a:p>
        </p:txBody>
      </p:sp>
      <p:sp>
        <p:nvSpPr>
          <p:cNvPr id="5" name="TextBox 4">
            <a:extLst>
              <a:ext uri="{FF2B5EF4-FFF2-40B4-BE49-F238E27FC236}">
                <a16:creationId xmlns:a16="http://schemas.microsoft.com/office/drawing/2014/main" xmlns="" id="{B0F706DE-6801-4AF3-9FBB-82A1DA9361F3}"/>
              </a:ext>
            </a:extLst>
          </p:cNvPr>
          <p:cNvSpPr txBox="1"/>
          <p:nvPr/>
        </p:nvSpPr>
        <p:spPr>
          <a:xfrm>
            <a:off x="4636482" y="1543049"/>
            <a:ext cx="6260114" cy="707886"/>
          </a:xfrm>
          <a:prstGeom prst="rect">
            <a:avLst/>
          </a:prstGeom>
          <a:noFill/>
        </p:spPr>
        <p:txBody>
          <a:bodyPr wrap="square" rtlCol="0">
            <a:spAutoFit/>
          </a:bodyPr>
          <a:lstStyle/>
          <a:p>
            <a:r>
              <a:rPr lang="en-US" sz="4000" b="1" dirty="0">
                <a:solidFill>
                  <a:schemeClr val="accent4"/>
                </a:solidFill>
              </a:rPr>
              <a:t>Seeing ourselves honestly</a:t>
            </a:r>
          </a:p>
        </p:txBody>
      </p:sp>
    </p:spTree>
    <p:extLst>
      <p:ext uri="{BB962C8B-B14F-4D97-AF65-F5344CB8AC3E}">
        <p14:creationId xmlns:p14="http://schemas.microsoft.com/office/powerpoint/2010/main" val="364208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BB447-5692-464B-A366-6F3B9DE3A2FF}"/>
              </a:ext>
            </a:extLst>
          </p:cNvPr>
          <p:cNvSpPr>
            <a:spLocks noGrp="1"/>
          </p:cNvSpPr>
          <p:nvPr>
            <p:ph type="title"/>
          </p:nvPr>
        </p:nvSpPr>
        <p:spPr/>
        <p:txBody>
          <a:bodyPr/>
          <a:lstStyle/>
          <a:p>
            <a:r>
              <a:rPr lang="en-US" dirty="0"/>
              <a:t>Why meditate?</a:t>
            </a:r>
          </a:p>
        </p:txBody>
      </p:sp>
      <p:sp>
        <p:nvSpPr>
          <p:cNvPr id="3" name="Content Placeholder 2">
            <a:extLst>
              <a:ext uri="{FF2B5EF4-FFF2-40B4-BE49-F238E27FC236}">
                <a16:creationId xmlns:a16="http://schemas.microsoft.com/office/drawing/2014/main" xmlns="" id="{562DB534-0DA5-48C1-9DB8-D514096731DA}"/>
              </a:ext>
            </a:extLst>
          </p:cNvPr>
          <p:cNvSpPr>
            <a:spLocks noGrp="1"/>
          </p:cNvSpPr>
          <p:nvPr>
            <p:ph idx="1"/>
          </p:nvPr>
        </p:nvSpPr>
        <p:spPr/>
        <p:txBody>
          <a:bodyPr>
            <a:normAutofit/>
          </a:bodyPr>
          <a:lstStyle/>
          <a:p>
            <a:pPr marL="274320" indent="-274320">
              <a:spcAft>
                <a:spcPts val="0"/>
              </a:spcAft>
              <a:buNone/>
              <a:defRPr/>
            </a:pPr>
            <a:r>
              <a:rPr lang="en-US" dirty="0"/>
              <a:t>Meditation allows us to </a:t>
            </a:r>
            <a:r>
              <a:rPr lang="en-US" b="1" dirty="0"/>
              <a:t>TAME</a:t>
            </a:r>
            <a:r>
              <a:rPr lang="en-US" dirty="0"/>
              <a:t> and </a:t>
            </a:r>
            <a:r>
              <a:rPr lang="en-US" b="1" dirty="0"/>
              <a:t>TRAIN</a:t>
            </a:r>
            <a:r>
              <a:rPr lang="en-US" dirty="0"/>
              <a:t> our mind so that we can…</a:t>
            </a:r>
          </a:p>
          <a:p>
            <a:pPr marL="1005840" lvl="2">
              <a:spcAft>
                <a:spcPts val="0"/>
              </a:spcAft>
              <a:buClr>
                <a:schemeClr val="accent2">
                  <a:shade val="50000"/>
                </a:schemeClr>
              </a:buClr>
              <a:buFont typeface="Wingdings 2"/>
              <a:buChar char=""/>
              <a:defRPr/>
            </a:pPr>
            <a:r>
              <a:rPr lang="en-US" sz="2800" dirty="0"/>
              <a:t>know our own present state of mind</a:t>
            </a:r>
          </a:p>
          <a:p>
            <a:pPr marL="1005840" lvl="2">
              <a:spcAft>
                <a:spcPts val="0"/>
              </a:spcAft>
              <a:buClr>
                <a:schemeClr val="accent2">
                  <a:shade val="50000"/>
                </a:schemeClr>
              </a:buClr>
              <a:buFont typeface="Wingdings 2"/>
              <a:buChar char=""/>
              <a:defRPr/>
            </a:pPr>
            <a:r>
              <a:rPr lang="en-US" sz="2800" dirty="0"/>
              <a:t>be available to others</a:t>
            </a:r>
          </a:p>
          <a:p>
            <a:pPr marL="1005840" lvl="2">
              <a:spcAft>
                <a:spcPts val="0"/>
              </a:spcAft>
              <a:buClr>
                <a:schemeClr val="accent2">
                  <a:shade val="50000"/>
                </a:schemeClr>
              </a:buClr>
              <a:buFont typeface="Wingdings 2"/>
              <a:buChar char=""/>
              <a:defRPr/>
            </a:pPr>
            <a:r>
              <a:rPr lang="en-US" sz="2800" dirty="0"/>
              <a:t>attune to the environment around us</a:t>
            </a:r>
          </a:p>
          <a:p>
            <a:pPr marL="1005840" lvl="2">
              <a:spcAft>
                <a:spcPts val="0"/>
              </a:spcAft>
              <a:buClr>
                <a:schemeClr val="accent2">
                  <a:shade val="50000"/>
                </a:schemeClr>
              </a:buClr>
              <a:buFont typeface="Wingdings 2"/>
              <a:buChar char=""/>
              <a:defRPr/>
            </a:pPr>
            <a:r>
              <a:rPr lang="en-US" sz="2800" i="1" dirty="0"/>
              <a:t>choose</a:t>
            </a:r>
            <a:r>
              <a:rPr lang="en-US" sz="2800" dirty="0"/>
              <a:t> how to act rather than simply </a:t>
            </a:r>
            <a:r>
              <a:rPr lang="en-US" sz="2800" i="1" dirty="0"/>
              <a:t>reacting</a:t>
            </a:r>
            <a:r>
              <a:rPr lang="en-US" sz="2800" dirty="0"/>
              <a:t> based on</a:t>
            </a:r>
            <a:r>
              <a:rPr lang="en-US" sz="2800" i="1" dirty="0"/>
              <a:t> habitual or emotional patterns</a:t>
            </a:r>
            <a:endParaRPr lang="en-US" sz="2800" dirty="0"/>
          </a:p>
          <a:p>
            <a:endParaRPr lang="en-US" dirty="0"/>
          </a:p>
        </p:txBody>
      </p:sp>
    </p:spTree>
    <p:extLst>
      <p:ext uri="{BB962C8B-B14F-4D97-AF65-F5344CB8AC3E}">
        <p14:creationId xmlns:p14="http://schemas.microsoft.com/office/powerpoint/2010/main" val="71984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11C7711F-3983-4AB1-AFDE-96F7C06514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xmlns="" id="{89BC9D38-9241-4F71-9B45-73827299E4C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229962" cy="6856214"/>
            <a:chOff x="-15736" y="0"/>
            <a:chExt cx="12229962" cy="6856214"/>
          </a:xfrm>
        </p:grpSpPr>
        <p:pic>
          <p:nvPicPr>
            <p:cNvPr id="35" name="Picture 34">
              <a:extLst>
                <a:ext uri="{FF2B5EF4-FFF2-40B4-BE49-F238E27FC236}">
                  <a16:creationId xmlns:a16="http://schemas.microsoft.com/office/drawing/2014/main" xmlns="" id="{0D302979-39A3-4421-821D-94D6E00BCE8F}"/>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6" name="Rectangle 35">
              <a:extLst>
                <a:ext uri="{FF2B5EF4-FFF2-40B4-BE49-F238E27FC236}">
                  <a16:creationId xmlns:a16="http://schemas.microsoft.com/office/drawing/2014/main" xmlns="" id="{68E001BA-C181-4F47-9ABC-DF4C85AB4F17}"/>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xmlns="" id="{7EF07F1E-BD52-4B06-A38E-BF29F8E28577}"/>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8" name="Picture 37">
              <a:extLst>
                <a:ext uri="{FF2B5EF4-FFF2-40B4-BE49-F238E27FC236}">
                  <a16:creationId xmlns:a16="http://schemas.microsoft.com/office/drawing/2014/main" xmlns="" id="{A68BE646-889B-49C2-95AF-90BAE5D29A92}"/>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0" name="Straight Connector 39">
            <a:extLst>
              <a:ext uri="{FF2B5EF4-FFF2-40B4-BE49-F238E27FC236}">
                <a16:creationId xmlns:a16="http://schemas.microsoft.com/office/drawing/2014/main" xmlns="" id="{59BA5C68-DFCC-4101-8403-F96781CDDD7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xmlns="" id="{B3085476-B49E-49ED-87D2-1165E69D26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glasses&#10;&#10;Description generated with high confidence">
            <a:extLst>
              <a:ext uri="{FF2B5EF4-FFF2-40B4-BE49-F238E27FC236}">
                <a16:creationId xmlns:a16="http://schemas.microsoft.com/office/drawing/2014/main" xmlns="" id="{06EE13C1-EC7A-4A40-9E14-D6EE86D821D4}"/>
              </a:ext>
            </a:extLst>
          </p:cNvPr>
          <p:cNvPicPr>
            <a:picLocks noChangeAspect="1"/>
          </p:cNvPicPr>
          <p:nvPr/>
        </p:nvPicPr>
        <p:blipFill rotWithShape="1">
          <a:blip r:embed="rId6"/>
          <a:srcRect r="-1" b="21121"/>
          <a:stretch/>
        </p:blipFill>
        <p:spPr>
          <a:xfrm>
            <a:off x="1412683" y="1410208"/>
            <a:ext cx="2433793" cy="3858780"/>
          </a:xfrm>
          <a:prstGeom prst="rect">
            <a:avLst/>
          </a:prstGeom>
        </p:spPr>
      </p:pic>
      <p:sp>
        <p:nvSpPr>
          <p:cNvPr id="2" name="Title 1">
            <a:extLst>
              <a:ext uri="{FF2B5EF4-FFF2-40B4-BE49-F238E27FC236}">
                <a16:creationId xmlns:a16="http://schemas.microsoft.com/office/drawing/2014/main" xmlns="" id="{C7ADDF8F-4A81-4A2E-A11B-A7ACFC0B3676}"/>
              </a:ext>
            </a:extLst>
          </p:cNvPr>
          <p:cNvSpPr>
            <a:spLocks noGrp="1"/>
          </p:cNvSpPr>
          <p:nvPr>
            <p:ph type="title"/>
          </p:nvPr>
        </p:nvSpPr>
        <p:spPr>
          <a:xfrm>
            <a:off x="4626508" y="982132"/>
            <a:ext cx="6270090" cy="1303867"/>
          </a:xfrm>
        </p:spPr>
        <p:txBody>
          <a:bodyPr>
            <a:normAutofit fontScale="90000"/>
          </a:bodyPr>
          <a:lstStyle/>
          <a:p>
            <a:r>
              <a:rPr lang="en-US" b="1" dirty="0">
                <a:solidFill>
                  <a:schemeClr val="accent4"/>
                </a:solidFill>
              </a:rPr>
              <a:t>Acceptance – Appreciation – Empowerment </a:t>
            </a:r>
            <a:endParaRPr lang="en-US" dirty="0"/>
          </a:p>
        </p:txBody>
      </p:sp>
      <p:sp>
        <p:nvSpPr>
          <p:cNvPr id="3" name="Content Placeholder 2">
            <a:extLst>
              <a:ext uri="{FF2B5EF4-FFF2-40B4-BE49-F238E27FC236}">
                <a16:creationId xmlns:a16="http://schemas.microsoft.com/office/drawing/2014/main" xmlns="" id="{9CBBF1CC-490C-4743-963A-731B48262EC0}"/>
              </a:ext>
            </a:extLst>
          </p:cNvPr>
          <p:cNvSpPr>
            <a:spLocks noGrp="1"/>
          </p:cNvSpPr>
          <p:nvPr>
            <p:ph idx="1"/>
          </p:nvPr>
        </p:nvSpPr>
        <p:spPr>
          <a:xfrm>
            <a:off x="4636482" y="2556932"/>
            <a:ext cx="6260114" cy="3318936"/>
          </a:xfrm>
        </p:spPr>
        <p:txBody>
          <a:bodyPr>
            <a:normAutofit/>
          </a:bodyPr>
          <a:lstStyle/>
          <a:p>
            <a:pPr marL="0" indent="0">
              <a:lnSpc>
                <a:spcPct val="90000"/>
              </a:lnSpc>
              <a:buNone/>
            </a:pPr>
            <a:r>
              <a:rPr lang="en-US" sz="2200" dirty="0">
                <a:latin typeface="Garamond" panose="02020404030301010803" pitchFamily="18" charset="0"/>
              </a:rPr>
              <a:t>“You, just as you are, and your life here, right now, are all there is and all you need to know. You don’t have to do anything special. Mostly, you have to be open to meeting face to face, and even dancing with, the truth that pertains to your life right now. You have to find a way to collect your fractured pieces, examine them, and then accept them as part of who you are. Spiritual practice is about transformation, but it’s also, and more importantly, about working with what is.”</a:t>
            </a:r>
          </a:p>
          <a:p>
            <a:pPr marL="0" indent="0">
              <a:lnSpc>
                <a:spcPct val="90000"/>
              </a:lnSpc>
              <a:buNone/>
            </a:pPr>
            <a:r>
              <a:rPr lang="en-US" sz="2200" dirty="0">
                <a:latin typeface="Garamond" panose="02020404030301010803" pitchFamily="18" charset="0"/>
              </a:rPr>
              <a:t>--Rev. Angel Kyodo Williams</a:t>
            </a:r>
          </a:p>
        </p:txBody>
      </p:sp>
    </p:spTree>
    <p:extLst>
      <p:ext uri="{BB962C8B-B14F-4D97-AF65-F5344CB8AC3E}">
        <p14:creationId xmlns:p14="http://schemas.microsoft.com/office/powerpoint/2010/main" val="2555888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2754</TotalTime>
  <Words>1091</Words>
  <Application>Microsoft Office PowerPoint</Application>
  <PresentationFormat>Widescreen</PresentationFormat>
  <Paragraphs>103</Paragraphs>
  <Slides>16</Slides>
  <Notes>9</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Wingdings 2</vt:lpstr>
      <vt:lpstr>Organic</vt:lpstr>
      <vt:lpstr>Meditation for critical thinking, focus, creativity, and stress management</vt:lpstr>
      <vt:lpstr>What questions do you have about mindfulness?</vt:lpstr>
      <vt:lpstr>Benefits of Mindfulness Practice for Learning</vt:lpstr>
      <vt:lpstr>What is meditation?   Calm abiding   Being present   Mindfulness-awareness </vt:lpstr>
      <vt:lpstr>What do we mean by Mindfulness-Awareness?</vt:lpstr>
      <vt:lpstr>What is mindfulness meditation?</vt:lpstr>
      <vt:lpstr>PowerPoint Presentation</vt:lpstr>
      <vt:lpstr>Why meditate?</vt:lpstr>
      <vt:lpstr>Acceptance – Appreciation – Empowerment </vt:lpstr>
      <vt:lpstr>“We already have everything we need. There is no need for self-improvement.”  –Pema Chodron, Start Where You Are</vt:lpstr>
      <vt:lpstr>Mindfulness practices for the classroom</vt:lpstr>
      <vt:lpstr>For more information</vt:lpstr>
      <vt:lpstr>A few references</vt:lpstr>
      <vt:lpstr>Meditation Practice</vt:lpstr>
      <vt:lpstr>Training your brain</vt:lpstr>
      <vt:lpstr>Daily 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and Caring for Children</dc:title>
  <dc:creator>Sharon P Doetsch-Kidder</dc:creator>
  <cp:lastModifiedBy>Sharon P Doetsch-Kidder</cp:lastModifiedBy>
  <cp:revision>66</cp:revision>
  <cp:lastPrinted>2018-09-13T17:55:04Z</cp:lastPrinted>
  <dcterms:created xsi:type="dcterms:W3CDTF">2016-06-07T00:46:57Z</dcterms:created>
  <dcterms:modified xsi:type="dcterms:W3CDTF">2018-09-13T17:56:25Z</dcterms:modified>
</cp:coreProperties>
</file>