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>
    <p:restoredLeft sz="11176" autoAdjust="0"/>
    <p:restoredTop sz="86478" autoAdjust="0"/>
  </p:normalViewPr>
  <p:slideViewPr>
    <p:cSldViewPr snapToGrid="0">
      <p:cViewPr>
        <p:scale>
          <a:sx n="73" d="100"/>
          <a:sy n="73" d="100"/>
        </p:scale>
        <p:origin x="1116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5A5A3-7284-4F3B-9357-E14A3383FD6B}" type="datetimeFigureOut">
              <a:rPr lang="en-US" smtClean="0"/>
              <a:t>8/29/2021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098C6-BC0E-4BC5-AF80-870E9FD8E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99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</a:t>
            </a:r>
            <a:r>
              <a:rPr lang="en-US" baseline="0" dirty="0"/>
              <a:t> your own dates and event details to the flag markers. Move the flags along the timeline to match your event dates. Copy and paste a flag to add more.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4098C6-BC0E-4BC5-AF80-870E9FD8E2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243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609600" y="2057400"/>
            <a:ext cx="10972800" cy="4800600"/>
            <a:chOff x="609600" y="0"/>
            <a:chExt cx="10972800" cy="685800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6096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12192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8288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4384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0480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6576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42672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0960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8768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54864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67056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3152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79248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85344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91440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97536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03632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09728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1582400" y="0"/>
              <a:ext cx="0" cy="6858000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tx1">
                      <a:alpha val="0"/>
                    </a:schemeClr>
                  </a:gs>
                  <a:gs pos="100000">
                    <a:schemeClr val="tx1">
                      <a:alpha val="50000"/>
                    </a:schemeClr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121920" y="5934075"/>
            <a:ext cx="11948160" cy="695325"/>
            <a:chOff x="121920" y="6553200"/>
            <a:chExt cx="11948160" cy="304800"/>
          </a:xfrm>
        </p:grpSpPr>
        <p:grpSp>
          <p:nvGrpSpPr>
            <p:cNvPr id="35" name="Group 34"/>
            <p:cNvGrpSpPr/>
            <p:nvPr/>
          </p:nvGrpSpPr>
          <p:grpSpPr>
            <a:xfrm>
              <a:off x="121920" y="6553200"/>
              <a:ext cx="5852160" cy="304800"/>
              <a:chOff x="121920" y="6553200"/>
              <a:chExt cx="5852160" cy="304800"/>
            </a:xfrm>
          </p:grpSpPr>
          <p:grpSp>
            <p:nvGrpSpPr>
              <p:cNvPr id="87" name="Group 86"/>
              <p:cNvGrpSpPr/>
              <p:nvPr/>
            </p:nvGrpSpPr>
            <p:grpSpPr>
              <a:xfrm>
                <a:off x="7315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8" name="Group 87"/>
              <p:cNvGrpSpPr/>
              <p:nvPr/>
            </p:nvGrpSpPr>
            <p:grpSpPr>
              <a:xfrm>
                <a:off x="13411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29" name="Straight Connector 128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9" name="Group 88"/>
              <p:cNvGrpSpPr/>
              <p:nvPr/>
            </p:nvGrpSpPr>
            <p:grpSpPr>
              <a:xfrm>
                <a:off x="19507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/>
              <p:cNvGrpSpPr/>
              <p:nvPr/>
            </p:nvGrpSpPr>
            <p:grpSpPr>
              <a:xfrm>
                <a:off x="25603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/>
              <p:cNvGrpSpPr/>
              <p:nvPr/>
            </p:nvGrpSpPr>
            <p:grpSpPr>
              <a:xfrm>
                <a:off x="1219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17" name="Straight Connector 116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Straight Connector 119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2" name="Group 91"/>
              <p:cNvGrpSpPr/>
              <p:nvPr/>
            </p:nvGrpSpPr>
            <p:grpSpPr>
              <a:xfrm>
                <a:off x="37795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/>
              <p:cNvGrpSpPr/>
              <p:nvPr/>
            </p:nvGrpSpPr>
            <p:grpSpPr>
              <a:xfrm>
                <a:off x="43891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09" name="Straight Connector 108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/>
              <p:cNvGrpSpPr/>
              <p:nvPr/>
            </p:nvGrpSpPr>
            <p:grpSpPr>
              <a:xfrm>
                <a:off x="49987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5" name="Group 94"/>
              <p:cNvGrpSpPr/>
              <p:nvPr/>
            </p:nvGrpSpPr>
            <p:grpSpPr>
              <a:xfrm>
                <a:off x="56083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6" name="Group 95"/>
              <p:cNvGrpSpPr/>
              <p:nvPr/>
            </p:nvGrpSpPr>
            <p:grpSpPr>
              <a:xfrm>
                <a:off x="31699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97" name="Straight Connector 96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6" name="Group 35"/>
            <p:cNvGrpSpPr/>
            <p:nvPr/>
          </p:nvGrpSpPr>
          <p:grpSpPr>
            <a:xfrm>
              <a:off x="6217920" y="6553200"/>
              <a:ext cx="5852160" cy="304800"/>
              <a:chOff x="121920" y="6553200"/>
              <a:chExt cx="5852160" cy="304800"/>
            </a:xfrm>
          </p:grpSpPr>
          <p:grpSp>
            <p:nvGrpSpPr>
              <p:cNvPr id="37" name="Group 36"/>
              <p:cNvGrpSpPr/>
              <p:nvPr/>
            </p:nvGrpSpPr>
            <p:grpSpPr>
              <a:xfrm>
                <a:off x="7315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83" name="Straight Connector 82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8" name="Group 37"/>
              <p:cNvGrpSpPr/>
              <p:nvPr/>
            </p:nvGrpSpPr>
            <p:grpSpPr>
              <a:xfrm>
                <a:off x="13411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79" name="Straight Connector 78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/>
              <p:cNvGrpSpPr/>
              <p:nvPr/>
            </p:nvGrpSpPr>
            <p:grpSpPr>
              <a:xfrm>
                <a:off x="19507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75" name="Straight Connector 74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/>
              <p:cNvGrpSpPr/>
              <p:nvPr/>
            </p:nvGrpSpPr>
            <p:grpSpPr>
              <a:xfrm>
                <a:off x="25603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71" name="Straight Connector 70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oup 40"/>
              <p:cNvGrpSpPr/>
              <p:nvPr/>
            </p:nvGrpSpPr>
            <p:grpSpPr>
              <a:xfrm>
                <a:off x="1219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67" name="Straight Connector 66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oup 41"/>
              <p:cNvGrpSpPr/>
              <p:nvPr/>
            </p:nvGrpSpPr>
            <p:grpSpPr>
              <a:xfrm>
                <a:off x="37795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63" name="Straight Connector 62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3" name="Group 42"/>
              <p:cNvGrpSpPr/>
              <p:nvPr/>
            </p:nvGrpSpPr>
            <p:grpSpPr>
              <a:xfrm>
                <a:off x="43891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59" name="Straight Connector 58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4" name="Group 43"/>
              <p:cNvGrpSpPr/>
              <p:nvPr/>
            </p:nvGrpSpPr>
            <p:grpSpPr>
              <a:xfrm>
                <a:off x="49987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55" name="Straight Connector 54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" name="Group 44"/>
              <p:cNvGrpSpPr/>
              <p:nvPr/>
            </p:nvGrpSpPr>
            <p:grpSpPr>
              <a:xfrm>
                <a:off x="56083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51" name="Straight Connector 50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" name="Group 45"/>
              <p:cNvGrpSpPr/>
              <p:nvPr/>
            </p:nvGrpSpPr>
            <p:grpSpPr>
              <a:xfrm>
                <a:off x="3169920" y="6553200"/>
                <a:ext cx="365760" cy="304800"/>
                <a:chOff x="-2819400" y="0"/>
                <a:chExt cx="1828800" cy="6858000"/>
              </a:xfrm>
            </p:grpSpPr>
            <p:cxnSp>
              <p:nvCxnSpPr>
                <p:cNvPr id="47" name="Straight Connector 46"/>
                <p:cNvCxnSpPr/>
                <p:nvPr/>
              </p:nvCxnSpPr>
              <p:spPr>
                <a:xfrm>
                  <a:off x="-28194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-22098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-16002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-990600" y="0"/>
                  <a:ext cx="0" cy="6858000"/>
                </a:xfrm>
                <a:prstGeom prst="line">
                  <a:avLst/>
                </a:prstGeom>
                <a:ln w="12700">
                  <a:solidFill>
                    <a:schemeClr val="tx1">
                      <a:alpha val="50000"/>
                    </a:schemeClr>
                  </a:solidFill>
                  <a:miter lim="800000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8" name="Text Placeholder 137"/>
          <p:cNvSpPr>
            <a:spLocks noGrp="1"/>
          </p:cNvSpPr>
          <p:nvPr>
            <p:ph type="body" sz="quarter" idx="10" hasCustomPrompt="1"/>
          </p:nvPr>
        </p:nvSpPr>
        <p:spPr>
          <a:xfrm rot="16200000">
            <a:off x="140608" y="6077900"/>
            <a:ext cx="980414" cy="36576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 spc="300">
                <a:effectLst/>
              </a:defRPr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/>
              <a:t>YEAR</a:t>
            </a:r>
          </a:p>
        </p:txBody>
      </p:sp>
      <p:sp>
        <p:nvSpPr>
          <p:cNvPr id="139" name="Text Placeholder 137"/>
          <p:cNvSpPr>
            <a:spLocks noGrp="1"/>
          </p:cNvSpPr>
          <p:nvPr>
            <p:ph type="body" sz="quarter" idx="11" hasCustomPrompt="1"/>
          </p:nvPr>
        </p:nvSpPr>
        <p:spPr>
          <a:xfrm rot="16200000">
            <a:off x="3160484" y="6077900"/>
            <a:ext cx="980414" cy="36576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 spc="300">
                <a:effectLst/>
              </a:defRPr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/>
              <a:t>YEAR</a:t>
            </a:r>
          </a:p>
        </p:txBody>
      </p:sp>
      <p:sp>
        <p:nvSpPr>
          <p:cNvPr id="140" name="Text Placeholder 137"/>
          <p:cNvSpPr>
            <a:spLocks noGrp="1"/>
          </p:cNvSpPr>
          <p:nvPr>
            <p:ph type="body" sz="quarter" idx="12" hasCustomPrompt="1"/>
          </p:nvPr>
        </p:nvSpPr>
        <p:spPr>
          <a:xfrm rot="16200000">
            <a:off x="6221861" y="6077900"/>
            <a:ext cx="980414" cy="36576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 spc="300">
                <a:effectLst/>
              </a:defRPr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/>
              <a:t>YEAR</a:t>
            </a:r>
          </a:p>
        </p:txBody>
      </p:sp>
      <p:sp>
        <p:nvSpPr>
          <p:cNvPr id="141" name="Text Placeholder 137"/>
          <p:cNvSpPr>
            <a:spLocks noGrp="1"/>
          </p:cNvSpPr>
          <p:nvPr>
            <p:ph type="body" sz="quarter" idx="13" hasCustomPrompt="1"/>
          </p:nvPr>
        </p:nvSpPr>
        <p:spPr>
          <a:xfrm rot="16200000">
            <a:off x="9270303" y="6077900"/>
            <a:ext cx="980414" cy="365760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 spc="300">
                <a:effectLst/>
              </a:defRPr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/>
              <a:t>YEAR</a:t>
            </a:r>
          </a:p>
        </p:txBody>
      </p:sp>
      <p:sp>
        <p:nvSpPr>
          <p:cNvPr id="177" name="Text Placeholder 174"/>
          <p:cNvSpPr>
            <a:spLocks noGrp="1"/>
          </p:cNvSpPr>
          <p:nvPr>
            <p:ph type="body" sz="quarter" idx="29" hasCustomPrompt="1"/>
          </p:nvPr>
        </p:nvSpPr>
        <p:spPr>
          <a:xfrm>
            <a:off x="843794" y="3653736"/>
            <a:ext cx="1325880" cy="2290486"/>
          </a:xfrm>
          <a:blipFill>
            <a:blip r:embed="rId4"/>
            <a:srcRect/>
            <a:stretch>
              <a:fillRect t="-2" b="-87334"/>
            </a:stretch>
          </a:blipFill>
        </p:spPr>
        <p:txBody>
          <a:bodyPr tIns="228600">
            <a:normAutofit/>
          </a:bodyPr>
          <a:lstStyle>
            <a:lvl1pPr marL="60325" indent="-60325">
              <a:spcBef>
                <a:spcPts val="0"/>
              </a:spcBef>
              <a:spcAft>
                <a:spcPts val="2400"/>
              </a:spcAft>
              <a:buFont typeface="Trebuchet MS" panose="020B0603020202020204" pitchFamily="34" charset="0"/>
              <a:buChar char=" "/>
              <a:defRPr sz="1400">
                <a:solidFill>
                  <a:schemeClr val="bg1"/>
                </a:solidFill>
                <a:effectLst/>
              </a:defRPr>
            </a:lvl1pPr>
            <a:lvl2pPr marL="109728" indent="-47625">
              <a:buFont typeface="Trebuchet MS" panose="020B0603020202020204" pitchFamily="34" charset="0"/>
              <a:buChar char=" "/>
              <a:defRPr sz="1200">
                <a:effectLst/>
              </a:defRPr>
            </a:lvl2pPr>
            <a:lvl3pPr marL="164592" indent="-45720">
              <a:buFont typeface="Trebuchet MS" panose="020B0603020202020204" pitchFamily="34" charset="0"/>
              <a:buChar char=" "/>
              <a:defRPr sz="1200">
                <a:effectLst/>
              </a:defRPr>
            </a:lvl3pPr>
            <a:lvl4pPr marL="64008" indent="0">
              <a:buFont typeface="Trebuchet MS" panose="020B0603020202020204" pitchFamily="34" charset="0"/>
              <a:buNone/>
              <a:defRPr sz="1200">
                <a:effectLst/>
              </a:defRPr>
            </a:lvl4pPr>
            <a:lvl5pPr marL="109728" indent="-45720">
              <a:buFont typeface="Trebuchet MS" panose="020B0603020202020204" pitchFamily="34" charset="0"/>
              <a:buChar char=" "/>
              <a:defRPr sz="1200">
                <a:effectLst/>
              </a:defRPr>
            </a:lvl5pPr>
            <a:lvl6pPr marL="109728" indent="-45720">
              <a:buFont typeface="Trebuchet MS" panose="020B0603020202020204" pitchFamily="34" charset="0"/>
              <a:buChar char=" "/>
              <a:defRPr sz="1200"/>
            </a:lvl6pPr>
            <a:lvl7pPr marL="109728" indent="-45720">
              <a:buFont typeface="Trebuchet MS" panose="020B0603020202020204" pitchFamily="34" charset="0"/>
              <a:buChar char=" "/>
              <a:defRPr sz="1200"/>
            </a:lvl7pPr>
            <a:lvl8pPr marL="109728" indent="-45720">
              <a:buFont typeface="Trebuchet MS" panose="020B0603020202020204" pitchFamily="34" charset="0"/>
              <a:buChar char=" "/>
              <a:defRPr sz="1200"/>
            </a:lvl8pPr>
            <a:lvl9pPr marL="109728" indent="-45720">
              <a:buFont typeface="Trebuchet MS" panose="020B0603020202020204" pitchFamily="34" charset="0"/>
              <a:buChar char=" "/>
              <a:defRPr sz="1200"/>
            </a:lvl9pPr>
          </a:lstStyle>
          <a:p>
            <a:pPr lvl="0"/>
            <a:r>
              <a:rPr lang="en-US"/>
              <a:t>Mon Year</a:t>
            </a:r>
          </a:p>
          <a:p>
            <a:pPr lvl="1"/>
            <a:r>
              <a:rPr lang="en-US"/>
              <a:t>Add event details here</a:t>
            </a:r>
          </a:p>
        </p:txBody>
      </p:sp>
      <p:sp>
        <p:nvSpPr>
          <p:cNvPr id="176" name="Text Placeholder 174"/>
          <p:cNvSpPr>
            <a:spLocks noGrp="1"/>
          </p:cNvSpPr>
          <p:nvPr>
            <p:ph type="body" sz="quarter" idx="28" hasCustomPrompt="1"/>
          </p:nvPr>
        </p:nvSpPr>
        <p:spPr>
          <a:xfrm>
            <a:off x="2794747" y="2973492"/>
            <a:ext cx="1325880" cy="2970730"/>
          </a:xfrm>
          <a:blipFill>
            <a:blip r:embed="rId5"/>
            <a:srcRect/>
            <a:stretch>
              <a:fillRect t="-4" b="-44435"/>
            </a:stretch>
          </a:blipFill>
        </p:spPr>
        <p:txBody>
          <a:bodyPr tIns="228600">
            <a:normAutofit/>
          </a:bodyPr>
          <a:lstStyle>
            <a:lvl1pPr marL="60325" indent="-60325">
              <a:spcBef>
                <a:spcPts val="0"/>
              </a:spcBef>
              <a:spcAft>
                <a:spcPts val="2400"/>
              </a:spcAft>
              <a:buFont typeface="Trebuchet MS" panose="020B0603020202020204" pitchFamily="34" charset="0"/>
              <a:buChar char=" "/>
              <a:defRPr sz="1400">
                <a:solidFill>
                  <a:schemeClr val="bg1"/>
                </a:solidFill>
                <a:effectLst/>
              </a:defRPr>
            </a:lvl1pPr>
            <a:lvl2pPr marL="109728" indent="-47625">
              <a:buFont typeface="Trebuchet MS" panose="020B0603020202020204" pitchFamily="34" charset="0"/>
              <a:buChar char=" "/>
              <a:defRPr sz="1200">
                <a:effectLst/>
              </a:defRPr>
            </a:lvl2pPr>
            <a:lvl3pPr marL="164592" indent="-45720">
              <a:buFont typeface="Trebuchet MS" panose="020B0603020202020204" pitchFamily="34" charset="0"/>
              <a:buChar char=" "/>
              <a:defRPr sz="1200">
                <a:effectLst/>
              </a:defRPr>
            </a:lvl3pPr>
            <a:lvl4pPr marL="64008" indent="0">
              <a:buFont typeface="Trebuchet MS" panose="020B0603020202020204" pitchFamily="34" charset="0"/>
              <a:buNone/>
              <a:defRPr sz="1200">
                <a:effectLst/>
              </a:defRPr>
            </a:lvl4pPr>
            <a:lvl5pPr marL="109728" indent="-45720">
              <a:buFont typeface="Trebuchet MS" panose="020B0603020202020204" pitchFamily="34" charset="0"/>
              <a:buChar char=" "/>
              <a:defRPr sz="1200">
                <a:effectLst/>
              </a:defRPr>
            </a:lvl5pPr>
            <a:lvl6pPr marL="109728" indent="-45720">
              <a:buFont typeface="Trebuchet MS" panose="020B0603020202020204" pitchFamily="34" charset="0"/>
              <a:buChar char=" "/>
              <a:defRPr sz="1200"/>
            </a:lvl6pPr>
            <a:lvl7pPr marL="109728" indent="-45720">
              <a:buFont typeface="Trebuchet MS" panose="020B0603020202020204" pitchFamily="34" charset="0"/>
              <a:buChar char=" "/>
              <a:defRPr sz="1200"/>
            </a:lvl7pPr>
            <a:lvl8pPr marL="109728" indent="-45720">
              <a:buFont typeface="Trebuchet MS" panose="020B0603020202020204" pitchFamily="34" charset="0"/>
              <a:buChar char=" "/>
              <a:defRPr sz="1200"/>
            </a:lvl8pPr>
            <a:lvl9pPr marL="109728" indent="-45720">
              <a:buFont typeface="Trebuchet MS" panose="020B0603020202020204" pitchFamily="34" charset="0"/>
              <a:buChar char=" "/>
              <a:defRPr sz="1200"/>
            </a:lvl9pPr>
          </a:lstStyle>
          <a:p>
            <a:pPr lvl="0"/>
            <a:r>
              <a:rPr lang="en-US"/>
              <a:t>Mon Year</a:t>
            </a:r>
          </a:p>
          <a:p>
            <a:pPr lvl="1"/>
            <a:r>
              <a:rPr lang="en-US"/>
              <a:t>Add event details here</a:t>
            </a:r>
          </a:p>
        </p:txBody>
      </p:sp>
      <p:sp>
        <p:nvSpPr>
          <p:cNvPr id="175" name="Text Placeholder 174"/>
          <p:cNvSpPr>
            <a:spLocks noGrp="1"/>
          </p:cNvSpPr>
          <p:nvPr>
            <p:ph type="body" sz="quarter" idx="27" hasCustomPrompt="1"/>
          </p:nvPr>
        </p:nvSpPr>
        <p:spPr>
          <a:xfrm>
            <a:off x="4621886" y="2281258"/>
            <a:ext cx="1325880" cy="3662964"/>
          </a:xfrm>
          <a:blipFill>
            <a:blip r:embed="rId6"/>
            <a:srcRect/>
            <a:stretch>
              <a:fillRect t="-3" b="-17141"/>
            </a:stretch>
          </a:blipFill>
        </p:spPr>
        <p:txBody>
          <a:bodyPr tIns="228600">
            <a:normAutofit/>
          </a:bodyPr>
          <a:lstStyle>
            <a:lvl1pPr marL="60325" indent="-60325">
              <a:spcBef>
                <a:spcPts val="0"/>
              </a:spcBef>
              <a:spcAft>
                <a:spcPts val="2400"/>
              </a:spcAft>
              <a:buFont typeface="Trebuchet MS" panose="020B0603020202020204" pitchFamily="34" charset="0"/>
              <a:buChar char=" "/>
              <a:defRPr sz="1400">
                <a:solidFill>
                  <a:schemeClr val="bg1"/>
                </a:solidFill>
                <a:effectLst/>
              </a:defRPr>
            </a:lvl1pPr>
            <a:lvl2pPr marL="109728" indent="-47625">
              <a:buFont typeface="Trebuchet MS" panose="020B0603020202020204" pitchFamily="34" charset="0"/>
              <a:buChar char=" "/>
              <a:defRPr sz="1200">
                <a:effectLst/>
              </a:defRPr>
            </a:lvl2pPr>
            <a:lvl3pPr marL="164592" indent="-45720">
              <a:buFont typeface="Trebuchet MS" panose="020B0603020202020204" pitchFamily="34" charset="0"/>
              <a:buChar char=" "/>
              <a:defRPr sz="1200">
                <a:effectLst/>
              </a:defRPr>
            </a:lvl3pPr>
            <a:lvl4pPr marL="64008" indent="0">
              <a:buFont typeface="Trebuchet MS" panose="020B0603020202020204" pitchFamily="34" charset="0"/>
              <a:buNone/>
              <a:defRPr sz="1200">
                <a:effectLst/>
              </a:defRPr>
            </a:lvl4pPr>
            <a:lvl5pPr marL="109728" indent="-45720">
              <a:buFont typeface="Trebuchet MS" panose="020B0603020202020204" pitchFamily="34" charset="0"/>
              <a:buChar char=" "/>
              <a:defRPr sz="1200">
                <a:effectLst/>
              </a:defRPr>
            </a:lvl5pPr>
            <a:lvl6pPr marL="109728" indent="-45720">
              <a:buFont typeface="Trebuchet MS" panose="020B0603020202020204" pitchFamily="34" charset="0"/>
              <a:buChar char=" "/>
              <a:defRPr sz="1200"/>
            </a:lvl6pPr>
            <a:lvl7pPr marL="109728" indent="-45720">
              <a:buFont typeface="Trebuchet MS" panose="020B0603020202020204" pitchFamily="34" charset="0"/>
              <a:buChar char=" "/>
              <a:defRPr sz="1200"/>
            </a:lvl7pPr>
            <a:lvl8pPr marL="109728" indent="-45720">
              <a:buFont typeface="Trebuchet MS" panose="020B0603020202020204" pitchFamily="34" charset="0"/>
              <a:buChar char=" "/>
              <a:defRPr sz="1200"/>
            </a:lvl8pPr>
            <a:lvl9pPr marL="109728" indent="-45720">
              <a:buFont typeface="Trebuchet MS" panose="020B0603020202020204" pitchFamily="34" charset="0"/>
              <a:buChar char=" "/>
              <a:defRPr sz="1200"/>
            </a:lvl9pPr>
          </a:lstStyle>
          <a:p>
            <a:pPr lvl="0"/>
            <a:r>
              <a:rPr lang="en-US"/>
              <a:t>Mon Year</a:t>
            </a:r>
          </a:p>
          <a:p>
            <a:pPr lvl="1"/>
            <a:r>
              <a:rPr lang="en-US"/>
              <a:t>Add event details here</a:t>
            </a:r>
          </a:p>
        </p:txBody>
      </p:sp>
      <p:sp>
        <p:nvSpPr>
          <p:cNvPr id="178" name="Text Placeholder 174"/>
          <p:cNvSpPr>
            <a:spLocks noGrp="1"/>
          </p:cNvSpPr>
          <p:nvPr>
            <p:ph type="body" sz="quarter" idx="30" hasCustomPrompt="1"/>
          </p:nvPr>
        </p:nvSpPr>
        <p:spPr>
          <a:xfrm>
            <a:off x="6075756" y="3661974"/>
            <a:ext cx="1325880" cy="2282248"/>
          </a:xfrm>
          <a:blipFill>
            <a:blip r:embed="rId4"/>
            <a:srcRect/>
            <a:stretch>
              <a:fillRect t="-1" b="-88011"/>
            </a:stretch>
          </a:blipFill>
        </p:spPr>
        <p:txBody>
          <a:bodyPr tIns="228600">
            <a:normAutofit/>
          </a:bodyPr>
          <a:lstStyle>
            <a:lvl1pPr marL="60325" indent="-60325">
              <a:spcBef>
                <a:spcPts val="0"/>
              </a:spcBef>
              <a:spcAft>
                <a:spcPts val="2400"/>
              </a:spcAft>
              <a:buFont typeface="Trebuchet MS" panose="020B0603020202020204" pitchFamily="34" charset="0"/>
              <a:buChar char=" "/>
              <a:defRPr sz="1400">
                <a:solidFill>
                  <a:schemeClr val="bg1"/>
                </a:solidFill>
                <a:effectLst/>
              </a:defRPr>
            </a:lvl1pPr>
            <a:lvl2pPr marL="109728" indent="-47625">
              <a:buFont typeface="Trebuchet MS" panose="020B0603020202020204" pitchFamily="34" charset="0"/>
              <a:buChar char=" "/>
              <a:defRPr sz="1200">
                <a:effectLst/>
              </a:defRPr>
            </a:lvl2pPr>
            <a:lvl3pPr marL="164592" indent="-45720">
              <a:buFont typeface="Trebuchet MS" panose="020B0603020202020204" pitchFamily="34" charset="0"/>
              <a:buChar char=" "/>
              <a:defRPr sz="1200">
                <a:effectLst/>
              </a:defRPr>
            </a:lvl3pPr>
            <a:lvl4pPr marL="64008" indent="0">
              <a:buFont typeface="Trebuchet MS" panose="020B0603020202020204" pitchFamily="34" charset="0"/>
              <a:buNone/>
              <a:defRPr sz="1200">
                <a:effectLst/>
              </a:defRPr>
            </a:lvl4pPr>
            <a:lvl5pPr marL="109728" indent="-45720">
              <a:buFont typeface="Trebuchet MS" panose="020B0603020202020204" pitchFamily="34" charset="0"/>
              <a:buChar char=" "/>
              <a:defRPr sz="1200">
                <a:effectLst/>
              </a:defRPr>
            </a:lvl5pPr>
            <a:lvl6pPr marL="109728" indent="-45720">
              <a:buFont typeface="Trebuchet MS" panose="020B0603020202020204" pitchFamily="34" charset="0"/>
              <a:buChar char=" "/>
              <a:defRPr sz="1200"/>
            </a:lvl6pPr>
            <a:lvl7pPr marL="109728" indent="-45720">
              <a:buFont typeface="Trebuchet MS" panose="020B0603020202020204" pitchFamily="34" charset="0"/>
              <a:buChar char=" "/>
              <a:defRPr sz="1200"/>
            </a:lvl7pPr>
            <a:lvl8pPr marL="109728" indent="-45720">
              <a:buFont typeface="Trebuchet MS" panose="020B0603020202020204" pitchFamily="34" charset="0"/>
              <a:buChar char=" "/>
              <a:defRPr sz="1200"/>
            </a:lvl8pPr>
            <a:lvl9pPr marL="109728" indent="-45720">
              <a:buFont typeface="Trebuchet MS" panose="020B0603020202020204" pitchFamily="34" charset="0"/>
              <a:buChar char=" "/>
              <a:defRPr sz="1200"/>
            </a:lvl9pPr>
          </a:lstStyle>
          <a:p>
            <a:pPr lvl="0"/>
            <a:r>
              <a:rPr lang="en-US"/>
              <a:t>Mon Year</a:t>
            </a:r>
          </a:p>
          <a:p>
            <a:pPr lvl="1"/>
            <a:r>
              <a:rPr lang="en-US"/>
              <a:t>Add event details here</a:t>
            </a:r>
          </a:p>
        </p:txBody>
      </p:sp>
      <p:sp>
        <p:nvSpPr>
          <p:cNvPr id="179" name="Text Placeholder 174"/>
          <p:cNvSpPr>
            <a:spLocks noGrp="1"/>
          </p:cNvSpPr>
          <p:nvPr>
            <p:ph type="body" sz="quarter" idx="31" hasCustomPrompt="1"/>
          </p:nvPr>
        </p:nvSpPr>
        <p:spPr>
          <a:xfrm>
            <a:off x="8036247" y="2969021"/>
            <a:ext cx="1325880" cy="2975201"/>
          </a:xfrm>
          <a:blipFill>
            <a:blip r:embed="rId5"/>
            <a:srcRect/>
            <a:stretch>
              <a:fillRect t="-4" b="-44219"/>
            </a:stretch>
          </a:blipFill>
        </p:spPr>
        <p:txBody>
          <a:bodyPr tIns="228600">
            <a:normAutofit/>
          </a:bodyPr>
          <a:lstStyle>
            <a:lvl1pPr marL="60325" indent="-60325">
              <a:spcBef>
                <a:spcPts val="0"/>
              </a:spcBef>
              <a:spcAft>
                <a:spcPts val="2400"/>
              </a:spcAft>
              <a:buFont typeface="Trebuchet MS" panose="020B0603020202020204" pitchFamily="34" charset="0"/>
              <a:buChar char=" "/>
              <a:defRPr sz="1400">
                <a:solidFill>
                  <a:schemeClr val="bg1"/>
                </a:solidFill>
                <a:effectLst/>
              </a:defRPr>
            </a:lvl1pPr>
            <a:lvl2pPr marL="109728" indent="-47625">
              <a:buFont typeface="Trebuchet MS" panose="020B0603020202020204" pitchFamily="34" charset="0"/>
              <a:buChar char=" "/>
              <a:defRPr sz="1200">
                <a:effectLst/>
              </a:defRPr>
            </a:lvl2pPr>
            <a:lvl3pPr marL="164592" indent="-45720">
              <a:buFont typeface="Trebuchet MS" panose="020B0603020202020204" pitchFamily="34" charset="0"/>
              <a:buChar char=" "/>
              <a:defRPr sz="1200">
                <a:effectLst/>
              </a:defRPr>
            </a:lvl3pPr>
            <a:lvl4pPr marL="64008" indent="0">
              <a:buFont typeface="Trebuchet MS" panose="020B0603020202020204" pitchFamily="34" charset="0"/>
              <a:buNone/>
              <a:defRPr sz="1200">
                <a:effectLst/>
              </a:defRPr>
            </a:lvl4pPr>
            <a:lvl5pPr marL="109728" indent="-45720">
              <a:buFont typeface="Trebuchet MS" panose="020B0603020202020204" pitchFamily="34" charset="0"/>
              <a:buChar char=" "/>
              <a:defRPr sz="1200">
                <a:effectLst/>
              </a:defRPr>
            </a:lvl5pPr>
            <a:lvl6pPr marL="109728" indent="-45720">
              <a:buFont typeface="Trebuchet MS" panose="020B0603020202020204" pitchFamily="34" charset="0"/>
              <a:buChar char=" "/>
              <a:defRPr sz="1200"/>
            </a:lvl6pPr>
            <a:lvl7pPr marL="109728" indent="-45720">
              <a:buFont typeface="Trebuchet MS" panose="020B0603020202020204" pitchFamily="34" charset="0"/>
              <a:buChar char=" "/>
              <a:defRPr sz="1200"/>
            </a:lvl7pPr>
            <a:lvl8pPr marL="109728" indent="-45720">
              <a:buFont typeface="Trebuchet MS" panose="020B0603020202020204" pitchFamily="34" charset="0"/>
              <a:buChar char=" "/>
              <a:defRPr sz="1200"/>
            </a:lvl8pPr>
            <a:lvl9pPr marL="109728" indent="-45720">
              <a:buFont typeface="Trebuchet MS" panose="020B0603020202020204" pitchFamily="34" charset="0"/>
              <a:buChar char=" "/>
              <a:defRPr sz="1200"/>
            </a:lvl9pPr>
          </a:lstStyle>
          <a:p>
            <a:pPr lvl="0"/>
            <a:r>
              <a:rPr lang="en-US"/>
              <a:t>Mon Year</a:t>
            </a:r>
          </a:p>
          <a:p>
            <a:pPr lvl="1"/>
            <a:r>
              <a:rPr lang="en-US"/>
              <a:t>Add event details here</a:t>
            </a:r>
          </a:p>
        </p:txBody>
      </p:sp>
      <p:sp>
        <p:nvSpPr>
          <p:cNvPr id="180" name="Text Placeholder 174"/>
          <p:cNvSpPr>
            <a:spLocks noGrp="1"/>
          </p:cNvSpPr>
          <p:nvPr>
            <p:ph type="body" sz="quarter" idx="32" hasCustomPrompt="1"/>
          </p:nvPr>
        </p:nvSpPr>
        <p:spPr>
          <a:xfrm>
            <a:off x="10106277" y="2281258"/>
            <a:ext cx="1325880" cy="3662964"/>
          </a:xfrm>
          <a:blipFill>
            <a:blip r:embed="rId6"/>
            <a:srcRect/>
            <a:stretch>
              <a:fillRect t="-3" b="-17141"/>
            </a:stretch>
          </a:blipFill>
        </p:spPr>
        <p:txBody>
          <a:bodyPr tIns="228600">
            <a:normAutofit/>
          </a:bodyPr>
          <a:lstStyle>
            <a:lvl1pPr marL="60325" indent="-60325">
              <a:spcBef>
                <a:spcPts val="0"/>
              </a:spcBef>
              <a:spcAft>
                <a:spcPts val="2400"/>
              </a:spcAft>
              <a:buFont typeface="Trebuchet MS" panose="020B0603020202020204" pitchFamily="34" charset="0"/>
              <a:buChar char=" "/>
              <a:defRPr sz="1400">
                <a:solidFill>
                  <a:schemeClr val="bg1"/>
                </a:solidFill>
                <a:effectLst/>
              </a:defRPr>
            </a:lvl1pPr>
            <a:lvl2pPr marL="109728" indent="-47625">
              <a:buFont typeface="Trebuchet MS" panose="020B0603020202020204" pitchFamily="34" charset="0"/>
              <a:buChar char=" "/>
              <a:defRPr sz="1200">
                <a:effectLst/>
              </a:defRPr>
            </a:lvl2pPr>
            <a:lvl3pPr marL="164592" indent="-45720">
              <a:buFont typeface="Trebuchet MS" panose="020B0603020202020204" pitchFamily="34" charset="0"/>
              <a:buChar char=" "/>
              <a:defRPr sz="1200">
                <a:effectLst/>
              </a:defRPr>
            </a:lvl3pPr>
            <a:lvl4pPr marL="64008" indent="0">
              <a:buFont typeface="Trebuchet MS" panose="020B0603020202020204" pitchFamily="34" charset="0"/>
              <a:buNone/>
              <a:defRPr sz="1200">
                <a:effectLst/>
              </a:defRPr>
            </a:lvl4pPr>
            <a:lvl5pPr marL="109728" indent="-45720">
              <a:buFont typeface="Trebuchet MS" panose="020B0603020202020204" pitchFamily="34" charset="0"/>
              <a:buChar char=" "/>
              <a:defRPr sz="1200">
                <a:effectLst/>
              </a:defRPr>
            </a:lvl5pPr>
            <a:lvl6pPr marL="109728" indent="-45720">
              <a:buFont typeface="Trebuchet MS" panose="020B0603020202020204" pitchFamily="34" charset="0"/>
              <a:buChar char=" "/>
              <a:defRPr sz="1200"/>
            </a:lvl6pPr>
            <a:lvl7pPr marL="109728" indent="-45720">
              <a:buFont typeface="Trebuchet MS" panose="020B0603020202020204" pitchFamily="34" charset="0"/>
              <a:buChar char=" "/>
              <a:defRPr sz="1200"/>
            </a:lvl7pPr>
            <a:lvl8pPr marL="109728" indent="-45720">
              <a:buFont typeface="Trebuchet MS" panose="020B0603020202020204" pitchFamily="34" charset="0"/>
              <a:buChar char=" "/>
              <a:defRPr sz="1200"/>
            </a:lvl8pPr>
            <a:lvl9pPr marL="109728" indent="-45720">
              <a:buFont typeface="Trebuchet MS" panose="020B0603020202020204" pitchFamily="34" charset="0"/>
              <a:buChar char=" "/>
              <a:defRPr sz="1200"/>
            </a:lvl9pPr>
          </a:lstStyle>
          <a:p>
            <a:pPr lvl="0"/>
            <a:r>
              <a:rPr lang="en-US"/>
              <a:t>Mon Year</a:t>
            </a:r>
          </a:p>
          <a:p>
            <a:pPr lvl="1"/>
            <a:r>
              <a:rPr lang="en-US"/>
              <a:t>Add event details here</a:t>
            </a:r>
          </a:p>
        </p:txBody>
      </p:sp>
    </p:spTree>
    <p:extLst>
      <p:ext uri="{BB962C8B-B14F-4D97-AF65-F5344CB8AC3E}">
        <p14:creationId xmlns:p14="http://schemas.microsoft.com/office/powerpoint/2010/main" val="3141616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9" r:id="rId7"/>
    <p:sldLayoutId id="2147483655" r:id="rId8"/>
    <p:sldLayoutId id="2147483656" r:id="rId9"/>
    <p:sldLayoutId id="2147483657" r:id="rId10"/>
    <p:sldLayoutId id="2147483660" r:id="rId11"/>
    <p:sldLayoutId id="2147483661" r:id="rId12"/>
    <p:sldLayoutId id="2147483666" r:id="rId13"/>
    <p:sldLayoutId id="2147483663" r:id="rId14"/>
    <p:sldLayoutId id="2147483667" r:id="rId15"/>
    <p:sldLayoutId id="2147483668" r:id="rId16"/>
    <p:sldLayoutId id="2147483658" r:id="rId17"/>
    <p:sldLayoutId id="2147483659" r:id="rId1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csus.edu/indiv/p/pforsichh/accountinginfo/121/documents/ch05inclassproblemshorngren13emycopyx2.pdf" TargetMode="External"/><Relationship Id="rId5" Type="http://schemas.openxmlformats.org/officeDocument/2006/relationships/hyperlink" Target="https://www.rasmussen.edu/degrees/business/blog/basic-accounting-terms-acronyms-and-abbreviations-students-should/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0000"/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47000"/>
                    </a14:imgEffect>
                  </a14:imgLayer>
                </a14:imgProps>
              </a:ext>
            </a:extLst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976" y="780402"/>
            <a:ext cx="9613861" cy="1080938"/>
          </a:xfrm>
        </p:spPr>
        <p:txBody>
          <a:bodyPr/>
          <a:lstStyle/>
          <a:p>
            <a:r>
              <a:rPr lang="en-US" dirty="0"/>
              <a:t>ACCT 311 - Managerial and Cost Accounting Timeline</a:t>
            </a:r>
          </a:p>
        </p:txBody>
      </p:sp>
      <p:sp>
        <p:nvSpPr>
          <p:cNvPr id="7" name="Text Placeholder 6" title="Milestone flag graphic"/>
          <p:cNvSpPr>
            <a:spLocks noGrp="1"/>
          </p:cNvSpPr>
          <p:nvPr>
            <p:ph type="body" sz="quarter" idx="29"/>
          </p:nvPr>
        </p:nvSpPr>
        <p:spPr>
          <a:xfrm>
            <a:off x="232363" y="2263141"/>
            <a:ext cx="3532715" cy="3662964"/>
          </a:xfrm>
        </p:spPr>
        <p:txBody>
          <a:bodyPr>
            <a:normAutofit fontScale="92500" lnSpcReduction="20000"/>
          </a:bodyPr>
          <a:lstStyle/>
          <a:p>
            <a:r>
              <a:rPr lang="en-US" sz="1700" b="1" dirty="0">
                <a:solidFill>
                  <a:schemeClr val="tx1"/>
                </a:solidFill>
                <a:latin typeface="Arial Nova" panose="020B0504020202020204" pitchFamily="34" charset="0"/>
              </a:rPr>
              <a:t>Introduction to Cost </a:t>
            </a:r>
            <a:endParaRPr lang="en-US" sz="1500" b="1" dirty="0">
              <a:solidFill>
                <a:schemeClr val="bg1"/>
              </a:solidFill>
              <a:latin typeface="Arial Nova" panose="020B0604020202020204" pitchFamily="34" charset="0"/>
            </a:endParaRPr>
          </a:p>
          <a:p>
            <a:pPr lvl="1"/>
            <a:endParaRPr lang="en-US" sz="1300" b="1" dirty="0">
              <a:solidFill>
                <a:schemeClr val="bg1"/>
              </a:solidFill>
              <a:latin typeface="Arial Nova" panose="020B0604020202020204" pitchFamily="34" charset="0"/>
            </a:endParaRPr>
          </a:p>
          <a:p>
            <a:pPr lvl="1"/>
            <a:endParaRPr lang="en-US" sz="1300" b="1" dirty="0">
              <a:solidFill>
                <a:schemeClr val="bg1"/>
              </a:solidFill>
              <a:latin typeface="Arial Nova" panose="020B0604020202020204" pitchFamily="34" charset="0"/>
            </a:endParaRPr>
          </a:p>
          <a:p>
            <a:pPr marL="62103" lvl="1" indent="0">
              <a:buNone/>
            </a:pPr>
            <a:r>
              <a:rPr lang="en-US" sz="1300" b="1" dirty="0">
                <a:solidFill>
                  <a:schemeClr val="bg1"/>
                </a:solidFill>
                <a:latin typeface="Arial Nova" panose="020B0604020202020204" pitchFamily="34" charset="0"/>
              </a:rPr>
              <a:t> </a:t>
            </a:r>
            <a:r>
              <a:rPr lang="en-US" sz="1300" b="1" u="sng" dirty="0">
                <a:solidFill>
                  <a:srgbClr val="0070C0"/>
                </a:solidFill>
                <a:latin typeface="Arial Nov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Introduction to terminology </a:t>
            </a:r>
            <a:r>
              <a:rPr lang="en-US" sz="1300" b="1" dirty="0">
                <a:solidFill>
                  <a:schemeClr val="bg1"/>
                </a:solidFill>
                <a:latin typeface="Arial Nova" panose="020B0604020202020204" pitchFamily="34" charset="0"/>
              </a:rPr>
              <a:t>(M1) 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Textbook: Ch 1-3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Problem Set: 1A</a:t>
            </a:r>
          </a:p>
          <a:p>
            <a:pPr lvl="1"/>
            <a:r>
              <a:rPr lang="en-US" sz="1300" b="1" u="sng" dirty="0">
                <a:solidFill>
                  <a:schemeClr val="bg1"/>
                </a:solidFill>
                <a:latin typeface="Arial Nova" panose="020B0604020202020204" pitchFamily="34" charset="0"/>
              </a:rPr>
              <a:t>Applying cost to management decisions </a:t>
            </a:r>
            <a:r>
              <a:rPr lang="en-US" sz="1300" b="1" dirty="0">
                <a:solidFill>
                  <a:schemeClr val="bg1"/>
                </a:solidFill>
                <a:latin typeface="Arial Nova" panose="020B0604020202020204" pitchFamily="34" charset="0"/>
              </a:rPr>
              <a:t>(M2)</a:t>
            </a:r>
          </a:p>
          <a:p>
            <a:pPr lvl="1"/>
            <a:r>
              <a:rPr lang="en-US" sz="1300" b="1" u="sng" dirty="0">
                <a:solidFill>
                  <a:srgbClr val="0070C0"/>
                </a:solidFill>
                <a:latin typeface="Arial Nov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Activity-based Costing </a:t>
            </a:r>
            <a:r>
              <a:rPr lang="en-US" sz="1300" b="1" dirty="0">
                <a:solidFill>
                  <a:schemeClr val="bg1"/>
                </a:solidFill>
                <a:latin typeface="Arial Nova" panose="020B0604020202020204" pitchFamily="34" charset="0"/>
              </a:rPr>
              <a:t>(M2)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Textbook: Ch 5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Problem Sets: 2A, 2B</a:t>
            </a:r>
          </a:p>
          <a:p>
            <a:pPr marL="62103" lvl="1" indent="0">
              <a:buNone/>
            </a:pPr>
            <a:r>
              <a:rPr lang="en-US" sz="1300" b="1" dirty="0">
                <a:solidFill>
                  <a:schemeClr val="bg1"/>
                </a:solidFill>
                <a:latin typeface="Arial Nova" panose="020B0604020202020204" pitchFamily="34" charset="0"/>
              </a:rPr>
              <a:t> </a:t>
            </a:r>
            <a:r>
              <a:rPr lang="en-US" sz="1300" b="1" u="sng" dirty="0">
                <a:solidFill>
                  <a:schemeClr val="bg1"/>
                </a:solidFill>
                <a:latin typeface="Arial Nova" panose="020B0604020202020204" pitchFamily="34" charset="0"/>
              </a:rPr>
              <a:t>Strategic use of cost  information </a:t>
            </a:r>
            <a:r>
              <a:rPr lang="en-US" sz="1300" b="1" dirty="0">
                <a:solidFill>
                  <a:schemeClr val="bg1"/>
                </a:solidFill>
                <a:latin typeface="Arial Nova" panose="020B0604020202020204" pitchFamily="34" charset="0"/>
              </a:rPr>
              <a:t>(M3)</a:t>
            </a:r>
          </a:p>
          <a:p>
            <a:pPr marL="62103" lvl="1" indent="0">
              <a:buNone/>
            </a:pPr>
            <a:r>
              <a:rPr lang="en-US" sz="1300" b="1" dirty="0">
                <a:solidFill>
                  <a:schemeClr val="bg1"/>
                </a:solidFill>
                <a:latin typeface="Arial Nova" panose="020B0604020202020204" pitchFamily="34" charset="0"/>
              </a:rPr>
              <a:t> </a:t>
            </a:r>
            <a:r>
              <a:rPr lang="en-US" sz="1300" b="1" u="sng" dirty="0">
                <a:solidFill>
                  <a:schemeClr val="bg1"/>
                </a:solidFill>
                <a:latin typeface="Arial Nova" panose="020B0604020202020204" pitchFamily="34" charset="0"/>
              </a:rPr>
              <a:t>Cost management in practice </a:t>
            </a:r>
            <a:r>
              <a:rPr lang="en-US" sz="1300" b="1" dirty="0">
                <a:solidFill>
                  <a:schemeClr val="bg1"/>
                </a:solidFill>
                <a:latin typeface="Arial Nova" panose="020B0604020202020204" pitchFamily="34" charset="0"/>
              </a:rPr>
              <a:t>(M3)</a:t>
            </a:r>
          </a:p>
          <a:p>
            <a:pPr marL="62103" lvl="1" indent="0">
              <a:buNone/>
            </a:pPr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 Textbook: Ch 8-9</a:t>
            </a:r>
          </a:p>
          <a:p>
            <a:pPr marL="62103" lvl="1" indent="0">
              <a:buNone/>
            </a:pPr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 Problem Set: 3A</a:t>
            </a:r>
          </a:p>
          <a:p>
            <a:pPr marL="62103" lvl="1" indent="0">
              <a:buNone/>
            </a:pPr>
            <a:r>
              <a:rPr lang="en-US" sz="1500" b="1" dirty="0">
                <a:solidFill>
                  <a:schemeClr val="accent4">
                    <a:lumMod val="75000"/>
                  </a:schemeClr>
                </a:solidFill>
                <a:latin typeface="Arial Nova" panose="020B0604020202020204" pitchFamily="34" charset="0"/>
              </a:rPr>
              <a:t>Principles in Practice (M4)</a:t>
            </a:r>
          </a:p>
          <a:p>
            <a:pPr marL="62103" lvl="1" indent="0">
              <a:buNone/>
            </a:pPr>
            <a:r>
              <a:rPr lang="en-US" b="1" dirty="0">
                <a:solidFill>
                  <a:schemeClr val="bg1"/>
                </a:solidFill>
                <a:latin typeface="Arial Nova" panose="020B0604020202020204" pitchFamily="34" charset="0"/>
              </a:rPr>
              <a:t>Problem Set: PP1</a:t>
            </a:r>
          </a:p>
          <a:p>
            <a:pPr marL="62103" lvl="1" indent="0">
              <a:buNone/>
            </a:pPr>
            <a:endParaRPr lang="en-US" dirty="0">
              <a:solidFill>
                <a:schemeClr val="bg1"/>
              </a:solidFill>
              <a:latin typeface="Arial Nova" panose="020B0604020202020204" pitchFamily="34" charset="0"/>
            </a:endParaRPr>
          </a:p>
          <a:p>
            <a:pPr marL="62103" lvl="1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 Placeholder 7" title="Milestone flag graphic"/>
          <p:cNvSpPr>
            <a:spLocks noGrp="1"/>
          </p:cNvSpPr>
          <p:nvPr>
            <p:ph type="body" sz="quarter" idx="28"/>
          </p:nvPr>
        </p:nvSpPr>
        <p:spPr>
          <a:xfrm>
            <a:off x="6263811" y="1626798"/>
            <a:ext cx="2204999" cy="270100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70000"/>
              </a:lnSpc>
            </a:pPr>
            <a:r>
              <a:rPr lang="en-US" sz="1600" b="1" dirty="0">
                <a:solidFill>
                  <a:schemeClr val="tx1"/>
                </a:solidFill>
                <a:latin typeface="Arial Nova" panose="020B0504020202020204" pitchFamily="34" charset="0"/>
              </a:rPr>
              <a:t>Midterm Exam</a:t>
            </a:r>
          </a:p>
          <a:p>
            <a:pPr marL="62103" lvl="1" indent="0">
              <a:buNone/>
            </a:pPr>
            <a:r>
              <a:rPr lang="en-US" sz="1600" b="1" dirty="0">
                <a:solidFill>
                  <a:schemeClr val="bg1"/>
                </a:solidFill>
                <a:latin typeface="Arial Nova" panose="020B0604020202020204" pitchFamily="34" charset="0"/>
              </a:rPr>
              <a:t>Practice sets (review) </a:t>
            </a:r>
          </a:p>
          <a:p>
            <a:pPr lvl="1"/>
            <a:r>
              <a:rPr lang="en-US" sz="1400" u="sng" dirty="0">
                <a:solidFill>
                  <a:schemeClr val="bg1"/>
                </a:solidFill>
                <a:latin typeface="Arial Nova" panose="020B0604020202020204" pitchFamily="34" charset="0"/>
              </a:rPr>
              <a:t>1A</a:t>
            </a:r>
          </a:p>
          <a:p>
            <a:pPr lvl="1"/>
            <a:r>
              <a:rPr lang="en-US" sz="1400" u="sng" dirty="0">
                <a:solidFill>
                  <a:schemeClr val="bg1"/>
                </a:solidFill>
                <a:latin typeface="Arial Nova" panose="020B0604020202020204" pitchFamily="34" charset="0"/>
              </a:rPr>
              <a:t>2A</a:t>
            </a:r>
            <a:r>
              <a:rPr lang="en-US" sz="1400" dirty="0">
                <a:solidFill>
                  <a:schemeClr val="bg1"/>
                </a:solidFill>
                <a:latin typeface="Arial Nova" panose="020B0604020202020204" pitchFamily="34" charset="0"/>
              </a:rPr>
              <a:t> </a:t>
            </a:r>
            <a:r>
              <a:rPr lang="en-US" sz="1400" u="sng" dirty="0">
                <a:solidFill>
                  <a:schemeClr val="bg1"/>
                </a:solidFill>
                <a:latin typeface="Arial Nova" panose="020B0604020202020204" pitchFamily="34" charset="0"/>
              </a:rPr>
              <a:t>2B</a:t>
            </a:r>
          </a:p>
          <a:p>
            <a:pPr lvl="1"/>
            <a:r>
              <a:rPr lang="en-US" sz="1400" u="sng" dirty="0">
                <a:solidFill>
                  <a:schemeClr val="bg1"/>
                </a:solidFill>
                <a:latin typeface="Arial Nova" panose="020B0604020202020204" pitchFamily="34" charset="0"/>
              </a:rPr>
              <a:t>3A</a:t>
            </a:r>
          </a:p>
          <a:p>
            <a:pPr lvl="1"/>
            <a:r>
              <a:rPr lang="en-US" sz="1400" u="sng" dirty="0">
                <a:solidFill>
                  <a:schemeClr val="bg1"/>
                </a:solidFill>
                <a:latin typeface="Arial Nova" panose="020B0604020202020204" pitchFamily="34" charset="0"/>
              </a:rPr>
              <a:t>PP1</a:t>
            </a:r>
          </a:p>
          <a:p>
            <a:pPr lvl="1"/>
            <a:r>
              <a:rPr lang="en-US" sz="1400" u="sng" dirty="0">
                <a:solidFill>
                  <a:schemeClr val="bg1"/>
                </a:solidFill>
                <a:latin typeface="Arial Nova" panose="020B0604020202020204" pitchFamily="34" charset="0"/>
              </a:rPr>
              <a:t>4A</a:t>
            </a:r>
          </a:p>
          <a:p>
            <a:pPr lvl="1"/>
            <a:r>
              <a:rPr lang="en-US" sz="1400" u="sng" dirty="0">
                <a:solidFill>
                  <a:schemeClr val="bg1"/>
                </a:solidFill>
                <a:latin typeface="Arial Nova" panose="020B0604020202020204" pitchFamily="34" charset="0"/>
              </a:rPr>
              <a:t>5A</a:t>
            </a:r>
            <a:r>
              <a:rPr lang="en-US" sz="1400" dirty="0">
                <a:solidFill>
                  <a:schemeClr val="bg1"/>
                </a:solidFill>
                <a:latin typeface="Arial Nova" panose="020B0604020202020204" pitchFamily="34" charset="0"/>
              </a:rPr>
              <a:t> </a:t>
            </a:r>
            <a:r>
              <a:rPr lang="en-US" sz="1400" u="sng" dirty="0">
                <a:solidFill>
                  <a:schemeClr val="bg1"/>
                </a:solidFill>
                <a:latin typeface="Arial Nova" panose="020B0604020202020204" pitchFamily="34" charset="0"/>
              </a:rPr>
              <a:t>5B</a:t>
            </a:r>
          </a:p>
          <a:p>
            <a:pPr lvl="1"/>
            <a:r>
              <a:rPr lang="en-US" sz="1400" u="sng" dirty="0">
                <a:solidFill>
                  <a:schemeClr val="bg1"/>
                </a:solidFill>
                <a:latin typeface="Arial Nova" panose="020B0604020202020204" pitchFamily="34" charset="0"/>
              </a:rPr>
              <a:t>6A</a:t>
            </a:r>
          </a:p>
          <a:p>
            <a:pPr lvl="1"/>
            <a:r>
              <a:rPr lang="en-US" sz="1400" u="sng" dirty="0">
                <a:solidFill>
                  <a:schemeClr val="bg1"/>
                </a:solidFill>
                <a:latin typeface="Arial Nova" panose="020B0604020202020204" pitchFamily="34" charset="0"/>
              </a:rPr>
              <a:t>PP2</a:t>
            </a:r>
          </a:p>
          <a:p>
            <a:pPr>
              <a:lnSpc>
                <a:spcPct val="70000"/>
              </a:lnSpc>
            </a:pPr>
            <a:endParaRPr lang="en-US" sz="1600" b="1" dirty="0">
              <a:solidFill>
                <a:schemeClr val="tx1"/>
              </a:solidFill>
              <a:latin typeface="Arial Nova" panose="020B0504020202020204" pitchFamily="34" charset="0"/>
            </a:endParaRPr>
          </a:p>
        </p:txBody>
      </p:sp>
      <p:sp>
        <p:nvSpPr>
          <p:cNvPr id="9" name="Text Placeholder 8" title="Milestone flag graphic"/>
          <p:cNvSpPr>
            <a:spLocks noGrp="1"/>
          </p:cNvSpPr>
          <p:nvPr>
            <p:ph type="body" sz="quarter" idx="27"/>
          </p:nvPr>
        </p:nvSpPr>
        <p:spPr>
          <a:xfrm>
            <a:off x="3744142" y="2075828"/>
            <a:ext cx="3045933" cy="3850277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en-US" sz="1600" b="1" dirty="0">
                <a:solidFill>
                  <a:schemeClr val="tx1"/>
                </a:solidFill>
                <a:latin typeface="Arial Nova" panose="020B0504020202020204" pitchFamily="34" charset="0"/>
              </a:rPr>
              <a:t>Managing Data</a:t>
            </a:r>
          </a:p>
          <a:p>
            <a:pPr marL="62103" lvl="1" indent="0">
              <a:buNone/>
            </a:pPr>
            <a:r>
              <a:rPr lang="en-US" sz="1200" b="1" u="sng" dirty="0">
                <a:solidFill>
                  <a:schemeClr val="bg1"/>
                </a:solidFill>
                <a:latin typeface="Arial Nova" panose="020B0604020202020204" pitchFamily="34" charset="0"/>
              </a:rPr>
              <a:t> Data collection </a:t>
            </a:r>
            <a:r>
              <a:rPr lang="en-US" sz="1200" b="1" dirty="0">
                <a:solidFill>
                  <a:schemeClr val="bg1"/>
                </a:solidFill>
                <a:latin typeface="Arial Nova" panose="020B0604020202020204" pitchFamily="34" charset="0"/>
              </a:rPr>
              <a:t>(M5) 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Textbook: Ch 12-13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Problem Set: 4A</a:t>
            </a:r>
          </a:p>
          <a:p>
            <a:pPr lvl="1"/>
            <a:r>
              <a:rPr lang="en-US" sz="1200" b="1" u="sng" dirty="0">
                <a:solidFill>
                  <a:schemeClr val="bg1"/>
                </a:solidFill>
                <a:latin typeface="Arial Nova" panose="020B0604020202020204" pitchFamily="34" charset="0"/>
              </a:rPr>
              <a:t>Cost analysis </a:t>
            </a:r>
            <a:r>
              <a:rPr lang="en-US" sz="1200" b="1" dirty="0">
                <a:solidFill>
                  <a:schemeClr val="bg1"/>
                </a:solidFill>
                <a:latin typeface="Arial Nova" panose="020B0604020202020204" pitchFamily="34" charset="0"/>
              </a:rPr>
              <a:t>(M6)</a:t>
            </a:r>
          </a:p>
          <a:p>
            <a:pPr lvl="1"/>
            <a:r>
              <a:rPr lang="en-US" sz="1200" b="1" u="sng" dirty="0">
                <a:solidFill>
                  <a:schemeClr val="bg1"/>
                </a:solidFill>
                <a:latin typeface="Arial Nova" panose="020B0604020202020204" pitchFamily="34" charset="0"/>
              </a:rPr>
              <a:t>Statistical modeling </a:t>
            </a:r>
            <a:r>
              <a:rPr lang="en-US" sz="1200" b="1" dirty="0">
                <a:solidFill>
                  <a:schemeClr val="bg1"/>
                </a:solidFill>
                <a:latin typeface="Arial Nova" panose="020B0604020202020204" pitchFamily="34" charset="0"/>
              </a:rPr>
              <a:t>(M6)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Textbook: Ch 10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Problem Sets: 5A, 5B</a:t>
            </a:r>
          </a:p>
          <a:p>
            <a:pPr marL="62103" lvl="1" indent="0">
              <a:buNone/>
            </a:pPr>
            <a:r>
              <a:rPr lang="en-US" sz="1200" b="1" u="sng" dirty="0">
                <a:solidFill>
                  <a:schemeClr val="bg1"/>
                </a:solidFill>
                <a:latin typeface="Arial Nova" panose="020B0604020202020204" pitchFamily="34" charset="0"/>
              </a:rPr>
              <a:t>Presenting data</a:t>
            </a:r>
            <a:r>
              <a:rPr lang="en-US" sz="1200" b="1" dirty="0">
                <a:solidFill>
                  <a:schemeClr val="bg1"/>
                </a:solidFill>
                <a:latin typeface="Arial Nova" panose="020B0604020202020204" pitchFamily="34" charset="0"/>
              </a:rPr>
              <a:t>(M7)</a:t>
            </a:r>
          </a:p>
          <a:p>
            <a:pPr marL="62103" lvl="1" indent="0">
              <a:buNone/>
            </a:pPr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Textbook: Ch 14-16</a:t>
            </a:r>
          </a:p>
          <a:p>
            <a:pPr marL="62103" lvl="1" indent="0">
              <a:buNone/>
            </a:pPr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Problem Set: 6A</a:t>
            </a:r>
          </a:p>
          <a:p>
            <a:pPr marL="62103" lvl="1" indent="0">
              <a:buNone/>
            </a:pP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 Nova" panose="020B0604020202020204" pitchFamily="34" charset="0"/>
              </a:rPr>
              <a:t>Principles in Practice (M7)</a:t>
            </a:r>
          </a:p>
          <a:p>
            <a:pPr marL="62103" lvl="1" indent="0">
              <a:buNone/>
            </a:pPr>
            <a:r>
              <a:rPr lang="en-US" b="1" dirty="0">
                <a:solidFill>
                  <a:schemeClr val="bg1"/>
                </a:solidFill>
                <a:latin typeface="Arial Nova" panose="020B0604020202020204" pitchFamily="34" charset="0"/>
              </a:rPr>
              <a:t>Problem Set: PP2</a:t>
            </a:r>
          </a:p>
        </p:txBody>
      </p:sp>
      <p:sp>
        <p:nvSpPr>
          <p:cNvPr id="11" name="Text Placeholder 10" title="Milestone flag grahpic"/>
          <p:cNvSpPr>
            <a:spLocks noGrp="1"/>
          </p:cNvSpPr>
          <p:nvPr>
            <p:ph type="body" sz="quarter" idx="31"/>
          </p:nvPr>
        </p:nvSpPr>
        <p:spPr>
          <a:xfrm>
            <a:off x="9948303" y="2263141"/>
            <a:ext cx="2487586" cy="3349868"/>
          </a:xfrm>
        </p:spPr>
        <p:txBody>
          <a:bodyPr>
            <a:normAutofit/>
          </a:bodyPr>
          <a:lstStyle/>
          <a:p>
            <a:pPr marL="62103" lvl="1" indent="0">
              <a:buNone/>
            </a:pPr>
            <a:r>
              <a:rPr lang="en-US" sz="1600" b="1" dirty="0">
                <a:solidFill>
                  <a:schemeClr val="tx1"/>
                </a:solidFill>
                <a:latin typeface="Arial Nova" panose="020B0504020202020204" pitchFamily="34" charset="0"/>
              </a:rPr>
              <a:t>Final Project</a:t>
            </a:r>
          </a:p>
          <a:p>
            <a:pPr marL="62103" lvl="1" indent="0">
              <a:buNone/>
            </a:pPr>
            <a:endParaRPr lang="en-US" sz="1600" b="1" u="sng" dirty="0">
              <a:latin typeface="Arial Nova" panose="020B0504020202020204" pitchFamily="34" charset="0"/>
            </a:endParaRPr>
          </a:p>
          <a:p>
            <a:pPr marL="62103" lvl="1" indent="0">
              <a:buNone/>
            </a:pPr>
            <a:endParaRPr lang="en-US" sz="1600" b="1" u="sng" dirty="0">
              <a:solidFill>
                <a:schemeClr val="bg1"/>
              </a:solidFill>
              <a:latin typeface="Arial Nova" panose="020B0604020202020204" pitchFamily="34" charset="0"/>
            </a:endParaRPr>
          </a:p>
          <a:p>
            <a:pPr marL="62103" lvl="1" indent="0">
              <a:buNone/>
            </a:pPr>
            <a:endParaRPr lang="en-US" sz="1600" b="1" u="sng" dirty="0">
              <a:solidFill>
                <a:schemeClr val="bg1"/>
              </a:solidFill>
              <a:latin typeface="Arial Nova" panose="020B0604020202020204" pitchFamily="34" charset="0"/>
            </a:endParaRPr>
          </a:p>
          <a:p>
            <a:pPr marL="62103" lvl="1" indent="0">
              <a:buNone/>
            </a:pPr>
            <a:r>
              <a:rPr lang="en-US" sz="1600" b="1" u="sng" dirty="0">
                <a:solidFill>
                  <a:schemeClr val="bg1"/>
                </a:solidFill>
                <a:latin typeface="Arial Nova" panose="020B0604020202020204" pitchFamily="34" charset="0"/>
              </a:rPr>
              <a:t>Organization</a:t>
            </a:r>
            <a:r>
              <a:rPr lang="en-US" sz="1600" b="1" dirty="0">
                <a:solidFill>
                  <a:schemeClr val="bg1"/>
                </a:solidFill>
                <a:latin typeface="Arial Nova" panose="020B0604020202020204" pitchFamily="34" charset="0"/>
              </a:rPr>
              <a:t> (M13)</a:t>
            </a:r>
          </a:p>
          <a:p>
            <a:pPr marL="62103" lvl="1" indent="0">
              <a:buNone/>
            </a:pPr>
            <a:r>
              <a:rPr lang="en-US" sz="1400" dirty="0">
                <a:solidFill>
                  <a:schemeClr val="bg1"/>
                </a:solidFill>
                <a:latin typeface="Arial Nova" panose="020B0604020202020204" pitchFamily="34" charset="0"/>
              </a:rPr>
              <a:t>Workgroups assigned</a:t>
            </a:r>
          </a:p>
          <a:p>
            <a:pPr lvl="1"/>
            <a:r>
              <a:rPr lang="en-US" sz="1400" b="1" u="sng" dirty="0">
                <a:solidFill>
                  <a:schemeClr val="bg1"/>
                </a:solidFill>
                <a:latin typeface="Arial Nova" panose="020B0604020202020204" pitchFamily="34" charset="0"/>
              </a:rPr>
              <a:t>Presentation skills</a:t>
            </a:r>
            <a:r>
              <a:rPr lang="en-US" sz="1400" b="1" dirty="0">
                <a:solidFill>
                  <a:schemeClr val="bg1"/>
                </a:solidFill>
                <a:latin typeface="Arial Nova" panose="020B0604020202020204" pitchFamily="34" charset="0"/>
              </a:rPr>
              <a:t> (M14)</a:t>
            </a:r>
            <a:endParaRPr lang="en-US" sz="1600" b="1" u="sng" dirty="0">
              <a:solidFill>
                <a:schemeClr val="bg1"/>
              </a:solidFill>
              <a:latin typeface="Arial Nova" panose="020B0604020202020204" pitchFamily="34" charset="0"/>
            </a:endParaRPr>
          </a:p>
          <a:p>
            <a:pPr marL="62103" lvl="1" indent="0">
              <a:buNone/>
            </a:pPr>
            <a:r>
              <a:rPr lang="en-US" sz="1400" dirty="0">
                <a:solidFill>
                  <a:schemeClr val="bg1"/>
                </a:solidFill>
                <a:latin typeface="Arial Nova" panose="020B0604020202020204" pitchFamily="34" charset="0"/>
              </a:rPr>
              <a:t>Strategic planning</a:t>
            </a:r>
          </a:p>
          <a:p>
            <a:pPr marL="62103" lvl="1" indent="0">
              <a:buNone/>
            </a:pPr>
            <a:endParaRPr lang="en-US" sz="1400" dirty="0">
              <a:solidFill>
                <a:schemeClr val="bg1"/>
              </a:solidFill>
              <a:latin typeface="Arial Nova" panose="020B0604020202020204" pitchFamily="34" charset="0"/>
            </a:endParaRPr>
          </a:p>
          <a:p>
            <a:pPr marL="62103" lvl="1" indent="0">
              <a:buNone/>
            </a:pP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  <a:latin typeface="Arial Nova" panose="020B0604020202020204" pitchFamily="34" charset="0"/>
              </a:rPr>
              <a:t>Final Presentations (M15/16)</a:t>
            </a:r>
          </a:p>
          <a:p>
            <a:pPr>
              <a:lnSpc>
                <a:spcPct val="70000"/>
              </a:lnSpc>
            </a:pPr>
            <a:endParaRPr lang="en-US" sz="1600" b="1" dirty="0">
              <a:solidFill>
                <a:schemeClr val="tx1"/>
              </a:solidFill>
              <a:latin typeface="Arial Nova" panose="020B0504020202020204" pitchFamily="34" charset="0"/>
            </a:endParaRPr>
          </a:p>
        </p:txBody>
      </p:sp>
      <p:sp>
        <p:nvSpPr>
          <p:cNvPr id="12" name="Text Placeholder 11" title="Milestone flag graphic"/>
          <p:cNvSpPr>
            <a:spLocks noGrp="1"/>
          </p:cNvSpPr>
          <p:nvPr>
            <p:ph type="body" sz="quarter" idx="32"/>
          </p:nvPr>
        </p:nvSpPr>
        <p:spPr>
          <a:xfrm>
            <a:off x="7366310" y="2707736"/>
            <a:ext cx="3028849" cy="3602202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1600" b="1" dirty="0">
                <a:solidFill>
                  <a:schemeClr val="tx1"/>
                </a:solidFill>
                <a:latin typeface="Arial Nova" panose="020B0504020202020204" pitchFamily="34" charset="0"/>
              </a:rPr>
              <a:t>Projections</a:t>
            </a:r>
          </a:p>
          <a:p>
            <a:pPr marL="62103" lvl="1" indent="0">
              <a:buNone/>
            </a:pPr>
            <a:r>
              <a:rPr lang="en-US" sz="1200" b="1" u="sng" dirty="0">
                <a:solidFill>
                  <a:schemeClr val="bg1"/>
                </a:solidFill>
                <a:latin typeface="Arial Nova" panose="020B0604020202020204" pitchFamily="34" charset="0"/>
              </a:rPr>
              <a:t>Analysis I </a:t>
            </a:r>
            <a:r>
              <a:rPr lang="en-US" sz="1200" b="1" dirty="0">
                <a:solidFill>
                  <a:schemeClr val="bg1"/>
                </a:solidFill>
                <a:latin typeface="Arial Nova" panose="020B0604020202020204" pitchFamily="34" charset="0"/>
              </a:rPr>
              <a:t>(M9) 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Textbook: Ch 18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Problem Set: 7A</a:t>
            </a:r>
          </a:p>
          <a:p>
            <a:pPr lvl="1"/>
            <a:r>
              <a:rPr lang="en-US" b="1" u="sng" dirty="0">
                <a:solidFill>
                  <a:schemeClr val="bg1"/>
                </a:solidFill>
                <a:latin typeface="Arial Nova" panose="020B0604020202020204" pitchFamily="34" charset="0"/>
              </a:rPr>
              <a:t>A</a:t>
            </a:r>
            <a:r>
              <a:rPr lang="en-US" sz="1200" b="1" u="sng" dirty="0">
                <a:solidFill>
                  <a:schemeClr val="bg1"/>
                </a:solidFill>
                <a:latin typeface="Arial Nova" panose="020B0604020202020204" pitchFamily="34" charset="0"/>
              </a:rPr>
              <a:t>nalysis II </a:t>
            </a:r>
            <a:r>
              <a:rPr lang="en-US" sz="1200" b="1" dirty="0">
                <a:solidFill>
                  <a:schemeClr val="bg1"/>
                </a:solidFill>
                <a:latin typeface="Arial Nova" panose="020B0604020202020204" pitchFamily="34" charset="0"/>
              </a:rPr>
              <a:t>(M10)</a:t>
            </a:r>
          </a:p>
          <a:p>
            <a:pPr lvl="1"/>
            <a:r>
              <a:rPr lang="en-US" b="1" u="sng" dirty="0">
                <a:solidFill>
                  <a:schemeClr val="bg1"/>
                </a:solidFill>
                <a:latin typeface="Arial Nova" panose="020B0604020202020204" pitchFamily="34" charset="0"/>
              </a:rPr>
              <a:t>Advanced</a:t>
            </a:r>
            <a:r>
              <a:rPr lang="en-US" sz="1200" b="1" u="sng" dirty="0">
                <a:solidFill>
                  <a:schemeClr val="bg1"/>
                </a:solidFill>
                <a:latin typeface="Arial Nova" panose="020B0604020202020204" pitchFamily="34" charset="0"/>
              </a:rPr>
              <a:t> modeling </a:t>
            </a:r>
            <a:r>
              <a:rPr lang="en-US" sz="1200" b="1" dirty="0">
                <a:solidFill>
                  <a:schemeClr val="bg1"/>
                </a:solidFill>
                <a:latin typeface="Arial Nova" panose="020B0604020202020204" pitchFamily="34" charset="0"/>
              </a:rPr>
              <a:t>(M10)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Textbook: Ch 20-22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Problem Sets: 8A, 8B</a:t>
            </a:r>
          </a:p>
          <a:p>
            <a:pPr marL="62103" lvl="1" indent="0">
              <a:buNone/>
            </a:pPr>
            <a:r>
              <a:rPr lang="en-US" b="1" u="sng" dirty="0">
                <a:solidFill>
                  <a:schemeClr val="bg1"/>
                </a:solidFill>
                <a:latin typeface="Arial Nova" panose="020B0604020202020204" pitchFamily="34" charset="0"/>
              </a:rPr>
              <a:t>Working with data sets </a:t>
            </a:r>
            <a:r>
              <a:rPr lang="en-US" sz="1200" b="1" dirty="0">
                <a:solidFill>
                  <a:schemeClr val="bg1"/>
                </a:solidFill>
                <a:latin typeface="Arial Nova" panose="020B0604020202020204" pitchFamily="34" charset="0"/>
              </a:rPr>
              <a:t>(M11)</a:t>
            </a:r>
          </a:p>
          <a:p>
            <a:pPr marL="62103" lvl="1" indent="0">
              <a:buNone/>
            </a:pPr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Textbook: Ch 24-26</a:t>
            </a:r>
          </a:p>
          <a:p>
            <a:pPr marL="62103" lvl="1" indent="0">
              <a:buNone/>
            </a:pPr>
            <a:r>
              <a:rPr lang="en-US" dirty="0">
                <a:solidFill>
                  <a:schemeClr val="bg1"/>
                </a:solidFill>
                <a:latin typeface="Arial Nova" panose="020B0604020202020204" pitchFamily="34" charset="0"/>
              </a:rPr>
              <a:t>Problem Set: 9A</a:t>
            </a:r>
          </a:p>
          <a:p>
            <a:pPr marL="62103" lvl="1" indent="0">
              <a:buNone/>
            </a:pP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Arial Nova" panose="020B0604020202020204" pitchFamily="34" charset="0"/>
              </a:rPr>
              <a:t>Principles in Practice (M12)</a:t>
            </a:r>
          </a:p>
          <a:p>
            <a:pPr marL="62103" lvl="1" indent="0">
              <a:buNone/>
            </a:pPr>
            <a:r>
              <a:rPr lang="en-US" b="1" dirty="0">
                <a:solidFill>
                  <a:schemeClr val="bg1"/>
                </a:solidFill>
                <a:latin typeface="Arial Nova" panose="020B0604020202020204" pitchFamily="34" charset="0"/>
              </a:rPr>
              <a:t>Problem Set: PP3</a:t>
            </a:r>
          </a:p>
          <a:p>
            <a:pPr lvl="1"/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C2ECE6F-4CE7-4C23-97D0-62D8F51890B2}"/>
              </a:ext>
            </a:extLst>
          </p:cNvPr>
          <p:cNvSpPr txBox="1"/>
          <p:nvPr/>
        </p:nvSpPr>
        <p:spPr>
          <a:xfrm>
            <a:off x="139616" y="6355081"/>
            <a:ext cx="2922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Decision-Modeling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761E97-DDB8-46E8-9BC9-C9E69763AC2C}"/>
              </a:ext>
            </a:extLst>
          </p:cNvPr>
          <p:cNvSpPr txBox="1"/>
          <p:nvPr/>
        </p:nvSpPr>
        <p:spPr>
          <a:xfrm>
            <a:off x="3504974" y="6309938"/>
            <a:ext cx="35327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Research &amp; Analysis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7C14016-60C6-43D3-82B3-82BE0C5CF99A}"/>
              </a:ext>
            </a:extLst>
          </p:cNvPr>
          <p:cNvSpPr txBox="1"/>
          <p:nvPr/>
        </p:nvSpPr>
        <p:spPr>
          <a:xfrm>
            <a:off x="7613924" y="6309937"/>
            <a:ext cx="1790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Budgeting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26F5C7A-D146-41AD-9644-BDDE25082184}"/>
              </a:ext>
            </a:extLst>
          </p:cNvPr>
          <p:cNvSpPr txBox="1"/>
          <p:nvPr/>
        </p:nvSpPr>
        <p:spPr>
          <a:xfrm>
            <a:off x="9995304" y="6309937"/>
            <a:ext cx="1906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</a:rPr>
              <a:t>Deliverables</a:t>
            </a:r>
          </a:p>
        </p:txBody>
      </p:sp>
      <p:pic>
        <p:nvPicPr>
          <p:cNvPr id="30" name="Picture 2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9D64281-47C2-4D86-B3D1-CC5F401E44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47260" y="256661"/>
            <a:ext cx="2744740" cy="155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983271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1827</TotalTime>
  <Words>281</Words>
  <Application>Microsoft Office PowerPoint</Application>
  <PresentationFormat>Widescreen</PresentationFormat>
  <Paragraphs>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Nova</vt:lpstr>
      <vt:lpstr>Calibri</vt:lpstr>
      <vt:lpstr>Trebuchet MS</vt:lpstr>
      <vt:lpstr>Berlin</vt:lpstr>
      <vt:lpstr>ACCT 311 - Managerial and Cost Accounting Timeline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Timeline Infographic</dc:title>
  <dc:creator>Audrey Pettibon</dc:creator>
  <cp:lastModifiedBy>Audrey Pettibon</cp:lastModifiedBy>
  <cp:revision>4</cp:revision>
  <dcterms:created xsi:type="dcterms:W3CDTF">2014-04-18T00:54:57Z</dcterms:created>
  <dcterms:modified xsi:type="dcterms:W3CDTF">2021-08-30T17:01:30Z</dcterms:modified>
</cp:coreProperties>
</file>