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mbria" panose="02040503050406030204" pitchFamily="18" charset="0"/>
      <p:regular r:id="rId12"/>
      <p:bold r:id="rId13"/>
      <p:italic r:id="rId14"/>
      <p:boldItalic r:id="rId15"/>
    </p:embeddedFont>
    <p:embeddedFont>
      <p:font typeface="Maven Pro" panose="020B0604020202020204" charset="0"/>
      <p:regular r:id="rId16"/>
      <p:bold r:id="rId17"/>
    </p:embeddedFont>
    <p:embeddedFont>
      <p:font typeface="Nuni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0bf9ffe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0bf9ffe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16bff1f3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16bff1f3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0bf9ffe0e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0bf9ffe0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0bf9ffe0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0bf9ffe0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0bf9ffe0e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0bf9ffe0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34df667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34df667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34df667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34df667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0bf9ffe0e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0bf9ffe0e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www2.gmu.edu/about-mason"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591325" y="1613825"/>
            <a:ext cx="4488300" cy="1333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300">
                <a:solidFill>
                  <a:srgbClr val="FFF2CC"/>
                </a:solidFill>
                <a:latin typeface="Cambria"/>
                <a:ea typeface="Cambria"/>
                <a:cs typeface="Cambria"/>
                <a:sym typeface="Cambria"/>
              </a:rPr>
              <a:t>Affecting Social Change Through Research for Multi-disciplinary International Students</a:t>
            </a:r>
            <a:endParaRPr sz="2300">
              <a:solidFill>
                <a:srgbClr val="FFF2CC"/>
              </a:solidFill>
              <a:latin typeface="Cambria"/>
              <a:ea typeface="Cambria"/>
              <a:cs typeface="Cambria"/>
              <a:sym typeface="Cambria"/>
            </a:endParaRPr>
          </a:p>
        </p:txBody>
      </p:sp>
      <p:sp>
        <p:nvSpPr>
          <p:cNvPr id="278" name="Google Shape;278;p13"/>
          <p:cNvSpPr txBox="1">
            <a:spLocks noGrp="1"/>
          </p:cNvSpPr>
          <p:nvPr>
            <p:ph type="subTitle" idx="1"/>
          </p:nvPr>
        </p:nvSpPr>
        <p:spPr>
          <a:xfrm>
            <a:off x="824000" y="3254675"/>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Deborah M. Sanchez, Ed.D</a:t>
            </a:r>
            <a:endParaRPr/>
          </a:p>
          <a:p>
            <a:pPr marL="0" lvl="0" indent="0" algn="l" rtl="0">
              <a:spcBef>
                <a:spcPts val="0"/>
              </a:spcBef>
              <a:spcAft>
                <a:spcPts val="0"/>
              </a:spcAft>
              <a:buNone/>
            </a:pPr>
            <a:r>
              <a:rPr lang="en"/>
              <a:t>Aimee Weinstein, D.A.</a:t>
            </a:r>
            <a:endParaRPr/>
          </a:p>
        </p:txBody>
      </p:sp>
      <p:pic>
        <p:nvPicPr>
          <p:cNvPr id="279" name="Google Shape;279;p13"/>
          <p:cNvPicPr preferRelativeResize="0"/>
          <p:nvPr/>
        </p:nvPicPr>
        <p:blipFill>
          <a:blip r:embed="rId5">
            <a:alphaModFix/>
          </a:blip>
          <a:stretch>
            <a:fillRect/>
          </a:stretch>
        </p:blipFill>
        <p:spPr>
          <a:xfrm>
            <a:off x="286425" y="162425"/>
            <a:ext cx="3783022" cy="935500"/>
          </a:xfrm>
          <a:prstGeom prst="rect">
            <a:avLst/>
          </a:prstGeom>
          <a:noFill/>
          <a:ln>
            <a:noFill/>
          </a:ln>
        </p:spPr>
      </p:pic>
      <p:sp>
        <p:nvSpPr>
          <p:cNvPr id="280" name="Google Shape;280;p13"/>
          <p:cNvSpPr txBox="1"/>
          <p:nvPr/>
        </p:nvSpPr>
        <p:spPr>
          <a:xfrm>
            <a:off x="824000" y="4080588"/>
            <a:ext cx="687390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Nunito"/>
                <a:ea typeface="Nunito"/>
                <a:cs typeface="Nunito"/>
                <a:sym typeface="Nunito"/>
              </a:rPr>
              <a:t>September 21-25th, 2020</a:t>
            </a:r>
            <a:endParaRPr sz="1800">
              <a:solidFill>
                <a:srgbClr val="FFFFFF"/>
              </a:solidFill>
              <a:latin typeface="Nunito"/>
              <a:ea typeface="Nunito"/>
              <a:cs typeface="Nunito"/>
              <a:sym typeface="Nunito"/>
            </a:endParaRPr>
          </a:p>
        </p:txBody>
      </p:sp>
      <p:pic>
        <p:nvPicPr>
          <p:cNvPr id="281" name="Google Shape;281;p13"/>
          <p:cNvPicPr preferRelativeResize="0"/>
          <p:nvPr/>
        </p:nvPicPr>
        <p:blipFill>
          <a:blip r:embed="rId6">
            <a:alphaModFix/>
          </a:blip>
          <a:stretch>
            <a:fillRect/>
          </a:stretch>
        </p:blipFill>
        <p:spPr>
          <a:xfrm>
            <a:off x="5513450" y="3950075"/>
            <a:ext cx="1754275" cy="1062925"/>
          </a:xfrm>
          <a:prstGeom prst="rect">
            <a:avLst/>
          </a:prstGeom>
          <a:noFill/>
          <a:ln>
            <a:noFill/>
          </a:ln>
        </p:spPr>
      </p:pic>
      <p:pic>
        <p:nvPicPr>
          <p:cNvPr id="3" name="slide 1">
            <a:hlinkClick r:id="" action="ppaction://media"/>
            <a:extLst>
              <a:ext uri="{FF2B5EF4-FFF2-40B4-BE49-F238E27FC236}">
                <a16:creationId xmlns:a16="http://schemas.microsoft.com/office/drawing/2014/main" id="{E55F2DC1-95B7-4071-BCDE-CABFFC7562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5"/>
        <p:cNvGrpSpPr/>
        <p:nvPr/>
      </p:nvGrpSpPr>
      <p:grpSpPr>
        <a:xfrm>
          <a:off x="0" y="0"/>
          <a:ext cx="0" cy="0"/>
          <a:chOff x="0" y="0"/>
          <a:chExt cx="0" cy="0"/>
        </a:xfrm>
      </p:grpSpPr>
      <p:sp>
        <p:nvSpPr>
          <p:cNvPr id="286" name="Google Shape;286;p14"/>
          <p:cNvSpPr txBox="1">
            <a:spLocks noGrp="1"/>
          </p:cNvSpPr>
          <p:nvPr>
            <p:ph type="title"/>
          </p:nvPr>
        </p:nvSpPr>
        <p:spPr>
          <a:xfrm>
            <a:off x="1268000" y="3718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Introduction: English for Academic Purposes 507/508 </a:t>
            </a:r>
            <a:endParaRPr/>
          </a:p>
        </p:txBody>
      </p:sp>
      <p:sp>
        <p:nvSpPr>
          <p:cNvPr id="287" name="Google Shape;287;p14"/>
          <p:cNvSpPr txBox="1">
            <a:spLocks noGrp="1"/>
          </p:cNvSpPr>
          <p:nvPr>
            <p:ph type="body" idx="1"/>
          </p:nvPr>
        </p:nvSpPr>
        <p:spPr>
          <a:xfrm>
            <a:off x="274475" y="1527600"/>
            <a:ext cx="8580600" cy="3615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INTO Mason - International graduate students from various disciplines</a:t>
            </a:r>
            <a:endParaRPr sz="1800"/>
          </a:p>
          <a:p>
            <a:pPr marL="457200" lvl="0" indent="-342900" algn="l" rtl="0">
              <a:spcBef>
                <a:spcPts val="0"/>
              </a:spcBef>
              <a:spcAft>
                <a:spcPts val="0"/>
              </a:spcAft>
              <a:buSzPts val="1800"/>
              <a:buChar char="●"/>
            </a:pPr>
            <a:r>
              <a:rPr lang="en" sz="1800"/>
              <a:t>Co-taught by a composition specialist and a language specialist</a:t>
            </a:r>
            <a:endParaRPr sz="1800"/>
          </a:p>
          <a:p>
            <a:pPr marL="457200" lvl="0" indent="-342900" algn="l" rtl="0">
              <a:spcBef>
                <a:spcPts val="0"/>
              </a:spcBef>
              <a:spcAft>
                <a:spcPts val="0"/>
              </a:spcAft>
              <a:buSzPts val="1800"/>
              <a:buChar char="●"/>
            </a:pPr>
            <a:r>
              <a:rPr lang="en" sz="1800"/>
              <a:t>A team of INTO and English department faculty regularly co-teach the course</a:t>
            </a:r>
            <a:endParaRPr sz="1800"/>
          </a:p>
          <a:p>
            <a:pPr marL="457200" lvl="0" indent="-342900" algn="l" rtl="0">
              <a:spcBef>
                <a:spcPts val="0"/>
              </a:spcBef>
              <a:spcAft>
                <a:spcPts val="0"/>
              </a:spcAft>
              <a:buSzPts val="1800"/>
              <a:buChar char="●"/>
            </a:pPr>
            <a:r>
              <a:rPr lang="en" sz="1800"/>
              <a:t>Final deliverables: </a:t>
            </a:r>
            <a:r>
              <a:rPr lang="en" sz="1800" b="1"/>
              <a:t>Literature Review </a:t>
            </a:r>
            <a:r>
              <a:rPr lang="en" sz="1800"/>
              <a:t>and Poster Presentation </a:t>
            </a:r>
            <a:endParaRPr sz="1800"/>
          </a:p>
          <a:p>
            <a:pPr marL="0" lvl="0" indent="0" algn="ctr" rtl="0">
              <a:spcBef>
                <a:spcPts val="1600"/>
              </a:spcBef>
              <a:spcAft>
                <a:spcPts val="0"/>
              </a:spcAft>
              <a:buNone/>
            </a:pPr>
            <a:r>
              <a:rPr lang="en" sz="1800"/>
              <a:t>The Mission of George Mason University</a:t>
            </a:r>
            <a:endParaRPr sz="1800"/>
          </a:p>
          <a:p>
            <a:pPr marL="457200" lvl="0" indent="0" algn="ctr" rtl="0">
              <a:spcBef>
                <a:spcPts val="0"/>
              </a:spcBef>
              <a:spcAft>
                <a:spcPts val="0"/>
              </a:spcAft>
              <a:buNone/>
            </a:pPr>
            <a:r>
              <a:rPr lang="en" sz="1800"/>
              <a:t>“...we are an innovative and inclusive academic community committed to creating a more just, free, and prosperous world.” </a:t>
            </a:r>
            <a:r>
              <a:rPr lang="en" sz="1800" u="sng">
                <a:solidFill>
                  <a:schemeClr val="hlink"/>
                </a:solidFill>
                <a:hlinkClick r:id="rId5"/>
              </a:rPr>
              <a:t>https://www2.gmu.edu/about-mason</a:t>
            </a:r>
            <a:r>
              <a:rPr lang="en" sz="1800"/>
              <a:t> </a:t>
            </a:r>
            <a:endParaRPr sz="1800"/>
          </a:p>
          <a:p>
            <a:pPr marL="457200" lvl="0" indent="0" algn="l" rtl="0">
              <a:spcBef>
                <a:spcPts val="0"/>
              </a:spcBef>
              <a:spcAft>
                <a:spcPts val="0"/>
              </a:spcAft>
              <a:buNone/>
            </a:pPr>
            <a:endParaRPr sz="1800"/>
          </a:p>
          <a:p>
            <a:pPr marL="0" lvl="0" indent="0" algn="l" rtl="0">
              <a:spcBef>
                <a:spcPts val="0"/>
              </a:spcBef>
              <a:spcAft>
                <a:spcPts val="1600"/>
              </a:spcAft>
              <a:buNone/>
            </a:pPr>
            <a:endParaRPr/>
          </a:p>
        </p:txBody>
      </p:sp>
      <p:pic>
        <p:nvPicPr>
          <p:cNvPr id="3" name="slide 2">
            <a:hlinkClick r:id="" action="ppaction://media"/>
            <a:extLst>
              <a:ext uri="{FF2B5EF4-FFF2-40B4-BE49-F238E27FC236}">
                <a16:creationId xmlns:a16="http://schemas.microsoft.com/office/drawing/2014/main" id="{918DFCE3-FF8D-4515-BD2B-7DAD990848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Impetus for Project change</a:t>
            </a:r>
            <a:r>
              <a:rPr lang="en"/>
              <a:t>	</a:t>
            </a:r>
            <a:endParaRPr/>
          </a:p>
        </p:txBody>
      </p:sp>
      <p:sp>
        <p:nvSpPr>
          <p:cNvPr id="293" name="Google Shape;293;p15"/>
          <p:cNvSpPr txBox="1">
            <a:spLocks noGrp="1"/>
          </p:cNvSpPr>
          <p:nvPr>
            <p:ph type="body" idx="1"/>
          </p:nvPr>
        </p:nvSpPr>
        <p:spPr>
          <a:xfrm>
            <a:off x="1303800" y="1235525"/>
            <a:ext cx="7030500" cy="3620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dirty="0"/>
              <a:t>Our team noticed that many projects focused on “how to make money” for businesses; market-oriented research projects</a:t>
            </a:r>
            <a:endParaRPr sz="2200" dirty="0"/>
          </a:p>
          <a:p>
            <a:pPr lvl="0" indent="-368300">
              <a:buClr>
                <a:srgbClr val="424242"/>
              </a:buClr>
              <a:buSzPts val="2200"/>
            </a:pPr>
            <a:r>
              <a:rPr lang="en-US" sz="2200" dirty="0">
                <a:solidFill>
                  <a:srgbClr val="424242"/>
                </a:solidFill>
              </a:rPr>
              <a:t>We had a desire to encourage research projects which align more with the mission of GMU</a:t>
            </a:r>
          </a:p>
          <a:p>
            <a:pPr lvl="0" indent="-368300">
              <a:buClr>
                <a:srgbClr val="424242"/>
              </a:buClr>
              <a:buSzPts val="2200"/>
            </a:pPr>
            <a:r>
              <a:rPr lang="en-US" sz="2200" dirty="0">
                <a:solidFill>
                  <a:srgbClr val="424242"/>
                </a:solidFill>
              </a:rPr>
              <a:t>Many students come from parts of the world where the climate crisis is negatively affecting their communities</a:t>
            </a:r>
          </a:p>
        </p:txBody>
      </p:sp>
      <p:pic>
        <p:nvPicPr>
          <p:cNvPr id="2" name="slide 3">
            <a:hlinkClick r:id="" action="ppaction://media"/>
            <a:extLst>
              <a:ext uri="{FF2B5EF4-FFF2-40B4-BE49-F238E27FC236}">
                <a16:creationId xmlns:a16="http://schemas.microsoft.com/office/drawing/2014/main" id="{5B564463-A915-41A2-AFCC-08EC26906D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Conversations</a:t>
            </a:r>
            <a:endParaRPr/>
          </a:p>
        </p:txBody>
      </p:sp>
      <p:sp>
        <p:nvSpPr>
          <p:cNvPr id="299" name="Google Shape;299;p16"/>
          <p:cNvSpPr txBox="1">
            <a:spLocks noGrp="1"/>
          </p:cNvSpPr>
          <p:nvPr>
            <p:ph type="body" idx="1"/>
          </p:nvPr>
        </p:nvSpPr>
        <p:spPr>
          <a:xfrm>
            <a:off x="1428125" y="1238450"/>
            <a:ext cx="7095300" cy="382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Can we mandate a social exigence for the students?</a:t>
            </a:r>
            <a:endParaRPr sz="1800" dirty="0"/>
          </a:p>
          <a:p>
            <a:pPr marL="457200" lvl="0" indent="-342900" algn="l" rtl="0">
              <a:spcBef>
                <a:spcPts val="0"/>
              </a:spcBef>
              <a:spcAft>
                <a:spcPts val="0"/>
              </a:spcAft>
              <a:buSzPts val="1800"/>
              <a:buChar char="●"/>
            </a:pPr>
            <a:r>
              <a:rPr lang="en" sz="1800" dirty="0"/>
              <a:t>If we do have a program-wide focus for all of the students, can all disciplines connect with the social problem we choose?</a:t>
            </a:r>
            <a:endParaRPr sz="1800" dirty="0"/>
          </a:p>
          <a:p>
            <a:pPr marL="457200" lvl="0" indent="-342900" algn="l" rtl="0">
              <a:spcBef>
                <a:spcPts val="0"/>
              </a:spcBef>
              <a:spcAft>
                <a:spcPts val="0"/>
              </a:spcAft>
              <a:buSzPts val="1800"/>
              <a:buChar char="●"/>
            </a:pPr>
            <a:r>
              <a:rPr lang="en" sz="1800" dirty="0"/>
              <a:t>We are trying to teach three types of </a:t>
            </a:r>
            <a:r>
              <a:rPr lang="en-US" sz="1800" dirty="0"/>
              <a:t>rhetorical </a:t>
            </a:r>
            <a:r>
              <a:rPr lang="en" sz="1800" dirty="0"/>
              <a:t>exigenc</a:t>
            </a:r>
            <a:r>
              <a:rPr lang="en-US" sz="1800" dirty="0" err="1"/>
              <a:t>ies</a:t>
            </a:r>
            <a:r>
              <a:rPr lang="en-US" sz="1800" dirty="0"/>
              <a:t>:</a:t>
            </a:r>
            <a:endParaRPr sz="1800" dirty="0"/>
          </a:p>
          <a:p>
            <a:pPr marL="914400" lvl="1" indent="-342900" algn="l" rtl="0">
              <a:spcBef>
                <a:spcPts val="0"/>
              </a:spcBef>
              <a:spcAft>
                <a:spcPts val="0"/>
              </a:spcAft>
              <a:buSzPts val="1800"/>
              <a:buChar char="○"/>
            </a:pPr>
            <a:r>
              <a:rPr lang="en" sz="1800" dirty="0"/>
              <a:t>Personal - why do I want to do this project?</a:t>
            </a:r>
            <a:endParaRPr sz="1800" dirty="0"/>
          </a:p>
          <a:p>
            <a:pPr marL="914400" lvl="1" indent="-342900" algn="l" rtl="0">
              <a:spcBef>
                <a:spcPts val="0"/>
              </a:spcBef>
              <a:spcAft>
                <a:spcPts val="0"/>
              </a:spcAft>
              <a:buSzPts val="1800"/>
              <a:buChar char="○"/>
            </a:pPr>
            <a:r>
              <a:rPr lang="en" sz="1800" dirty="0"/>
              <a:t>Social - what is the problem in the world that I can address with this project?</a:t>
            </a:r>
            <a:endParaRPr sz="1800" dirty="0"/>
          </a:p>
          <a:p>
            <a:pPr marL="914400" lvl="1" indent="-342900" algn="l" rtl="0">
              <a:spcBef>
                <a:spcPts val="0"/>
              </a:spcBef>
              <a:spcAft>
                <a:spcPts val="0"/>
              </a:spcAft>
              <a:buSzPts val="1800"/>
              <a:buChar char="○"/>
            </a:pPr>
            <a:r>
              <a:rPr lang="en" sz="1800" dirty="0"/>
              <a:t>Research - what gap in “the literature” can I address with this project?</a:t>
            </a:r>
            <a:endParaRPr sz="1800" dirty="0"/>
          </a:p>
          <a:p>
            <a:pPr marL="457200" lvl="0" indent="-342900" algn="l" rtl="0">
              <a:spcBef>
                <a:spcPts val="0"/>
              </a:spcBef>
              <a:spcAft>
                <a:spcPts val="0"/>
              </a:spcAft>
              <a:buSzPts val="1800"/>
              <a:buChar char="●"/>
            </a:pPr>
            <a:r>
              <a:rPr lang="en" sz="1800" dirty="0"/>
              <a:t>All disciplines can connect to the challenge of climate change</a:t>
            </a:r>
            <a:endParaRPr sz="1800" dirty="0"/>
          </a:p>
          <a:p>
            <a:pPr marL="0" lvl="0" indent="0" algn="l" rtl="0">
              <a:spcBef>
                <a:spcPts val="1600"/>
              </a:spcBef>
              <a:spcAft>
                <a:spcPts val="1600"/>
              </a:spcAft>
              <a:buNone/>
            </a:pPr>
            <a:endParaRPr dirty="0"/>
          </a:p>
        </p:txBody>
      </p:sp>
      <p:pic>
        <p:nvPicPr>
          <p:cNvPr id="2" name="slide 4">
            <a:hlinkClick r:id="" action="ppaction://media"/>
            <a:extLst>
              <a:ext uri="{FF2B5EF4-FFF2-40B4-BE49-F238E27FC236}">
                <a16:creationId xmlns:a16="http://schemas.microsoft.com/office/drawing/2014/main" id="{40DEB7DB-7B5B-4B79-A0D4-E0616A0F37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 with a Model Literature Review</a:t>
            </a:r>
            <a:endParaRPr/>
          </a:p>
        </p:txBody>
      </p:sp>
      <p:sp>
        <p:nvSpPr>
          <p:cNvPr id="305" name="Google Shape;305;p17"/>
          <p:cNvSpPr txBox="1">
            <a:spLocks noGrp="1"/>
          </p:cNvSpPr>
          <p:nvPr>
            <p:ph type="body" idx="1"/>
          </p:nvPr>
        </p:nvSpPr>
        <p:spPr>
          <a:xfrm>
            <a:off x="390500" y="1750275"/>
            <a:ext cx="2967600" cy="254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Students’ final project is a literature review</a:t>
            </a:r>
            <a:endParaRPr sz="1800"/>
          </a:p>
          <a:p>
            <a:pPr marL="457200" lvl="0" indent="-342900" algn="l" rtl="0">
              <a:spcBef>
                <a:spcPts val="0"/>
              </a:spcBef>
              <a:spcAft>
                <a:spcPts val="0"/>
              </a:spcAft>
              <a:buSzPts val="1800"/>
              <a:buChar char="●"/>
            </a:pPr>
            <a:r>
              <a:rPr lang="en" sz="1800"/>
              <a:t>They start by reading a lit review which models how any discipline can connect to the global climate crisis. </a:t>
            </a:r>
            <a:endParaRPr sz="1800"/>
          </a:p>
        </p:txBody>
      </p:sp>
      <p:pic>
        <p:nvPicPr>
          <p:cNvPr id="306" name="Google Shape;306;p17"/>
          <p:cNvPicPr preferRelativeResize="0"/>
          <p:nvPr/>
        </p:nvPicPr>
        <p:blipFill>
          <a:blip r:embed="rId5">
            <a:alphaModFix/>
          </a:blip>
          <a:stretch>
            <a:fillRect/>
          </a:stretch>
        </p:blipFill>
        <p:spPr>
          <a:xfrm>
            <a:off x="3741050" y="1750275"/>
            <a:ext cx="4165186" cy="3240826"/>
          </a:xfrm>
          <a:prstGeom prst="rect">
            <a:avLst/>
          </a:prstGeom>
          <a:noFill/>
          <a:ln>
            <a:noFill/>
          </a:ln>
        </p:spPr>
      </p:pic>
      <p:pic>
        <p:nvPicPr>
          <p:cNvPr id="2" name="slide 5">
            <a:hlinkClick r:id="" action="ppaction://media"/>
            <a:extLst>
              <a:ext uri="{FF2B5EF4-FFF2-40B4-BE49-F238E27FC236}">
                <a16:creationId xmlns:a16="http://schemas.microsoft.com/office/drawing/2014/main" id="{C0DC377F-C202-472D-98FE-F9B31AD70C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613650" y="189675"/>
            <a:ext cx="7749000" cy="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Activities which helped students make the connection </a:t>
            </a:r>
            <a:r>
              <a:rPr lang="en" dirty="0"/>
              <a:t>      </a:t>
            </a:r>
            <a:endParaRPr dirty="0"/>
          </a:p>
          <a:p>
            <a:pPr marL="0" lvl="0" indent="0" algn="l" rtl="0">
              <a:spcBef>
                <a:spcPts val="0"/>
              </a:spcBef>
              <a:spcAft>
                <a:spcPts val="0"/>
              </a:spcAft>
              <a:buNone/>
            </a:pPr>
            <a:endParaRPr dirty="0"/>
          </a:p>
          <a:p>
            <a:pPr marL="88900" lvl="0" algn="l" rtl="0">
              <a:spcBef>
                <a:spcPts val="0"/>
              </a:spcBef>
              <a:spcAft>
                <a:spcPts val="0"/>
              </a:spcAft>
              <a:buSzPts val="2200"/>
            </a:pPr>
            <a:r>
              <a:rPr lang="en" sz="2200" dirty="0"/>
              <a:t>           Curiosity journal</a:t>
            </a:r>
            <a:endParaRPr sz="2200" dirty="0"/>
          </a:p>
          <a:p>
            <a:pPr marL="914400" lvl="1" indent="-330200" algn="l" rtl="0">
              <a:spcBef>
                <a:spcPts val="0"/>
              </a:spcBef>
              <a:spcAft>
                <a:spcPts val="0"/>
              </a:spcAft>
              <a:buSzPts val="1600"/>
              <a:buChar char="○"/>
            </a:pPr>
            <a:r>
              <a:rPr lang="en" sz="1600" b="0" dirty="0"/>
              <a:t>a brainstorming exercise to help </a:t>
            </a:r>
            <a:r>
              <a:rPr lang="en-US" sz="1600" b="0" dirty="0"/>
              <a:t>decide on</a:t>
            </a:r>
            <a:r>
              <a:rPr lang="en" sz="1600" b="0" dirty="0"/>
              <a:t> a semester long project</a:t>
            </a:r>
            <a:endParaRPr sz="1600" b="0" dirty="0"/>
          </a:p>
          <a:p>
            <a:pPr marL="914400" lvl="1" indent="-330200" algn="l" rtl="0">
              <a:spcBef>
                <a:spcPts val="0"/>
              </a:spcBef>
              <a:spcAft>
                <a:spcPts val="0"/>
              </a:spcAft>
              <a:buSzPts val="1600"/>
              <a:buChar char="○"/>
            </a:pPr>
            <a:r>
              <a:rPr lang="en" sz="1600" b="0" i="1" dirty="0"/>
              <a:t>Sample questions</a:t>
            </a:r>
            <a:r>
              <a:rPr lang="en" sz="1600" b="0" dirty="0"/>
              <a:t>: How is climate change affecting communities in your native country? In the world? </a:t>
            </a:r>
            <a:endParaRPr sz="1600" b="0" dirty="0"/>
          </a:p>
          <a:p>
            <a:pPr marL="914400" lvl="0" indent="0" algn="l" rtl="0">
              <a:spcBef>
                <a:spcPts val="0"/>
              </a:spcBef>
              <a:spcAft>
                <a:spcPts val="0"/>
              </a:spcAft>
              <a:buNone/>
            </a:pPr>
            <a:r>
              <a:rPr lang="en" sz="1600" b="0" dirty="0"/>
              <a:t>Why are these issues important to you? </a:t>
            </a:r>
            <a:endParaRPr sz="1600" b="0" dirty="0"/>
          </a:p>
          <a:p>
            <a:pPr marL="914400" lvl="0"/>
            <a:r>
              <a:rPr lang="en" sz="1600" b="0" dirty="0"/>
              <a:t>What are some topics in your discipline which might relate to the negative outcomes listed above (disease, displacement and death of people and animals) or others not mentioned? </a:t>
            </a:r>
            <a:br>
              <a:rPr lang="en" sz="1600" b="0" dirty="0"/>
            </a:br>
            <a:br>
              <a:rPr lang="en" sz="1600" b="0" dirty="0"/>
            </a:br>
            <a:r>
              <a:rPr lang="en-US" sz="2200" dirty="0">
                <a:solidFill>
                  <a:srgbClr val="424242"/>
                </a:solidFill>
              </a:rPr>
              <a:t>Conversations with group members</a:t>
            </a:r>
            <a:br>
              <a:rPr lang="en-US" sz="2200" dirty="0">
                <a:solidFill>
                  <a:srgbClr val="424242"/>
                </a:solidFill>
              </a:rPr>
            </a:br>
            <a:r>
              <a:rPr lang="en-US" sz="1600" b="0" dirty="0">
                <a:solidFill>
                  <a:srgbClr val="424242"/>
                </a:solidFill>
              </a:rPr>
              <a:t>Academic writing and research is a “conversation” among scholars</a:t>
            </a:r>
            <a:br>
              <a:rPr lang="en" sz="1600" b="0" dirty="0"/>
            </a:br>
            <a:br>
              <a:rPr lang="en" sz="1600" b="0" dirty="0"/>
            </a:br>
            <a:br>
              <a:rPr lang="en" sz="1600" b="0" dirty="0"/>
            </a:br>
            <a:endParaRPr sz="1300" b="0" dirty="0"/>
          </a:p>
        </p:txBody>
      </p:sp>
      <p:pic>
        <p:nvPicPr>
          <p:cNvPr id="2" name="slide 6">
            <a:hlinkClick r:id="" action="ppaction://media"/>
            <a:extLst>
              <a:ext uri="{FF2B5EF4-FFF2-40B4-BE49-F238E27FC236}">
                <a16:creationId xmlns:a16="http://schemas.microsoft.com/office/drawing/2014/main" id="{F02ADF4F-3B19-43B6-A98F-5CD81A9724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5"/>
        <p:cNvGrpSpPr/>
        <p:nvPr/>
      </p:nvGrpSpPr>
      <p:grpSpPr>
        <a:xfrm>
          <a:off x="0" y="0"/>
          <a:ext cx="0" cy="0"/>
          <a:chOff x="0" y="0"/>
          <a:chExt cx="0" cy="0"/>
        </a:xfrm>
      </p:grpSpPr>
      <p:sp>
        <p:nvSpPr>
          <p:cNvPr id="316" name="Google Shape;316;p19"/>
          <p:cNvSpPr txBox="1">
            <a:spLocks noGrp="1"/>
          </p:cNvSpPr>
          <p:nvPr>
            <p:ph type="title"/>
          </p:nvPr>
        </p:nvSpPr>
        <p:spPr>
          <a:xfrm>
            <a:off x="1220275" y="268675"/>
            <a:ext cx="7030500" cy="7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examples</a:t>
            </a:r>
            <a:endParaRPr dirty="0"/>
          </a:p>
          <a:p>
            <a:pPr marL="0" lvl="0" indent="0" algn="l" rtl="0">
              <a:spcBef>
                <a:spcPts val="0"/>
              </a:spcBef>
              <a:spcAft>
                <a:spcPts val="0"/>
              </a:spcAft>
              <a:buNone/>
            </a:pPr>
            <a:endParaRPr dirty="0"/>
          </a:p>
          <a:p>
            <a:pPr marL="457200" lvl="0" indent="-342900" algn="l" rtl="0">
              <a:spcBef>
                <a:spcPts val="0"/>
              </a:spcBef>
              <a:spcAft>
                <a:spcPts val="0"/>
              </a:spcAft>
              <a:buSzPts val="1800"/>
              <a:buFont typeface="+mj-lt"/>
              <a:buAutoNum type="arabicPeriod"/>
            </a:pPr>
            <a:r>
              <a:rPr lang="en" sz="1800" b="0" dirty="0"/>
              <a:t>Using R and GIS to visualize the correlation between rainfall and malaria prevalence due to global warming (</a:t>
            </a:r>
            <a:r>
              <a:rPr lang="en" sz="1800" b="0" i="1" dirty="0"/>
              <a:t>Data Analytics/GI</a:t>
            </a:r>
            <a:r>
              <a:rPr lang="en" sz="1800" b="0" dirty="0"/>
              <a:t>S)</a:t>
            </a:r>
            <a:endParaRPr sz="1800" b="0" dirty="0"/>
          </a:p>
          <a:p>
            <a:pPr marL="800100" lvl="0" indent="-342900" algn="l" rtl="0">
              <a:spcBef>
                <a:spcPts val="0"/>
              </a:spcBef>
              <a:spcAft>
                <a:spcPts val="0"/>
              </a:spcAft>
              <a:buFont typeface="+mj-lt"/>
              <a:buAutoNum type="arabicPeriod"/>
            </a:pPr>
            <a:endParaRPr sz="1800" b="0" dirty="0"/>
          </a:p>
          <a:p>
            <a:pPr marL="457200" lvl="0" indent="-342900" algn="l" rtl="0">
              <a:spcBef>
                <a:spcPts val="0"/>
              </a:spcBef>
              <a:spcAft>
                <a:spcPts val="0"/>
              </a:spcAft>
              <a:buSzPts val="1800"/>
              <a:buFont typeface="+mj-lt"/>
              <a:buAutoNum type="arabicPeriod"/>
            </a:pPr>
            <a:r>
              <a:rPr lang="en" sz="1800" b="0" dirty="0"/>
              <a:t>Addressing challenges and opportunities of genetic modification technologies related to agricultural production with climate change (</a:t>
            </a:r>
            <a:r>
              <a:rPr lang="en" sz="1800" b="0" i="1" dirty="0"/>
              <a:t>Bioinformatics/Health Informatics)</a:t>
            </a:r>
            <a:endParaRPr sz="1800" b="0" i="1" dirty="0"/>
          </a:p>
          <a:p>
            <a:pPr marL="342900" lvl="0" indent="-342900" algn="l" rtl="0">
              <a:spcBef>
                <a:spcPts val="0"/>
              </a:spcBef>
              <a:spcAft>
                <a:spcPts val="0"/>
              </a:spcAft>
              <a:buFont typeface="+mj-lt"/>
              <a:buAutoNum type="arabicPeriod"/>
            </a:pPr>
            <a:endParaRPr sz="1800" b="0" i="1" dirty="0"/>
          </a:p>
          <a:p>
            <a:pPr marL="457200" lvl="0" indent="-342900" algn="l" rtl="0">
              <a:spcBef>
                <a:spcPts val="0"/>
              </a:spcBef>
              <a:spcAft>
                <a:spcPts val="0"/>
              </a:spcAft>
              <a:buSzPts val="1800"/>
              <a:buFont typeface="+mj-lt"/>
              <a:buAutoNum type="arabicPeriod"/>
            </a:pPr>
            <a:r>
              <a:rPr lang="en" sz="1800" b="0" dirty="0"/>
              <a:t>The impact of climate change on classroom environment and student motivation (</a:t>
            </a:r>
            <a:r>
              <a:rPr lang="en" sz="1800" b="0" i="1" dirty="0"/>
              <a:t>Educational Psychology)</a:t>
            </a:r>
            <a:endParaRPr sz="1800" b="0" i="1" dirty="0"/>
          </a:p>
          <a:p>
            <a:pPr marL="800100" lvl="0" indent="-342900" algn="l" rtl="0">
              <a:spcBef>
                <a:spcPts val="0"/>
              </a:spcBef>
              <a:spcAft>
                <a:spcPts val="0"/>
              </a:spcAft>
              <a:buFont typeface="+mj-lt"/>
              <a:buAutoNum type="arabicPeriod"/>
            </a:pPr>
            <a:endParaRPr sz="1800" b="0" i="1" dirty="0"/>
          </a:p>
          <a:p>
            <a:pPr marL="457200" lvl="0" indent="-342900" algn="l" rtl="0">
              <a:spcBef>
                <a:spcPts val="0"/>
              </a:spcBef>
              <a:spcAft>
                <a:spcPts val="0"/>
              </a:spcAft>
              <a:buSzPts val="1800"/>
              <a:buFont typeface="+mj-lt"/>
              <a:buAutoNum type="arabicPeriod"/>
            </a:pPr>
            <a:r>
              <a:rPr lang="en" sz="1800" b="0" dirty="0"/>
              <a:t>Age differences in the effect of using social media to the recovery of social networks for climate migrants (</a:t>
            </a:r>
            <a:r>
              <a:rPr lang="en" sz="1800" b="0" i="1" dirty="0"/>
              <a:t>Industrial and Organizational Psych/Cognitive Psychology</a:t>
            </a:r>
            <a:r>
              <a:rPr lang="en" sz="1800" b="0" dirty="0"/>
              <a:t>)</a:t>
            </a:r>
            <a:endParaRPr sz="1800" b="0" dirty="0"/>
          </a:p>
          <a:p>
            <a:pPr marL="914400" lvl="0" indent="0" algn="l" rtl="0">
              <a:spcBef>
                <a:spcPts val="0"/>
              </a:spcBef>
              <a:spcAft>
                <a:spcPts val="0"/>
              </a:spcAft>
              <a:buNone/>
            </a:pPr>
            <a:endParaRPr sz="1800" dirty="0"/>
          </a:p>
        </p:txBody>
      </p:sp>
      <p:pic>
        <p:nvPicPr>
          <p:cNvPr id="2" name="slide 7">
            <a:hlinkClick r:id="" action="ppaction://media"/>
            <a:extLst>
              <a:ext uri="{FF2B5EF4-FFF2-40B4-BE49-F238E27FC236}">
                <a16:creationId xmlns:a16="http://schemas.microsoft.com/office/drawing/2014/main" id="{C40F5904-2E6D-490E-91DC-351F2F2011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1220275" y="268675"/>
            <a:ext cx="7030500" cy="7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322" name="Google Shape;322;p20"/>
          <p:cNvSpPr txBox="1"/>
          <p:nvPr/>
        </p:nvSpPr>
        <p:spPr>
          <a:xfrm>
            <a:off x="840325" y="3930125"/>
            <a:ext cx="7790400" cy="10572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a:solidFill>
                <a:schemeClr val="dk2"/>
              </a:solidFill>
              <a:latin typeface="Nunito"/>
              <a:ea typeface="Nunito"/>
              <a:cs typeface="Nunito"/>
              <a:sym typeface="Nunito"/>
            </a:endParaRPr>
          </a:p>
          <a:p>
            <a:pPr marL="0" lvl="0" indent="0" algn="l" rtl="0">
              <a:spcBef>
                <a:spcPts val="1600"/>
              </a:spcBef>
              <a:spcAft>
                <a:spcPts val="0"/>
              </a:spcAft>
              <a:buNone/>
            </a:pPr>
            <a:endParaRPr>
              <a:latin typeface="Nunito"/>
              <a:ea typeface="Nunito"/>
              <a:cs typeface="Nunito"/>
              <a:sym typeface="Nunito"/>
            </a:endParaRPr>
          </a:p>
        </p:txBody>
      </p:sp>
      <p:sp>
        <p:nvSpPr>
          <p:cNvPr id="323" name="Google Shape;323;p20"/>
          <p:cNvSpPr txBox="1"/>
          <p:nvPr/>
        </p:nvSpPr>
        <p:spPr>
          <a:xfrm>
            <a:off x="1509175" y="1826400"/>
            <a:ext cx="6741600" cy="28605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Nunito"/>
              <a:buChar char="●"/>
            </a:pPr>
            <a:r>
              <a:rPr lang="en" sz="2200" dirty="0">
                <a:latin typeface="Nunito"/>
                <a:ea typeface="Nunito"/>
                <a:cs typeface="Nunito"/>
                <a:sym typeface="Nunito"/>
              </a:rPr>
              <a:t>Normally we do a multidisciplinary colloquium but we could not in Spring 2020</a:t>
            </a:r>
            <a:endParaRPr sz="2200" dirty="0">
              <a:latin typeface="Nunito"/>
              <a:ea typeface="Nunito"/>
              <a:cs typeface="Nunito"/>
              <a:sym typeface="Nunito"/>
            </a:endParaRPr>
          </a:p>
          <a:p>
            <a:pPr marL="457200" lvl="0" indent="-368300" algn="l" rtl="0">
              <a:spcBef>
                <a:spcPts val="0"/>
              </a:spcBef>
              <a:spcAft>
                <a:spcPts val="0"/>
              </a:spcAft>
              <a:buSzPts val="2200"/>
              <a:buFont typeface="Nunito"/>
              <a:buChar char="●"/>
            </a:pPr>
            <a:r>
              <a:rPr lang="en" sz="2200" dirty="0">
                <a:latin typeface="Nunito"/>
                <a:ea typeface="Nunito"/>
                <a:cs typeface="Nunito"/>
                <a:sym typeface="Nunito"/>
              </a:rPr>
              <a:t>We did not mandate a social exigence for Fal</a:t>
            </a:r>
            <a:r>
              <a:rPr lang="en-US" sz="2200" dirty="0">
                <a:latin typeface="Nunito"/>
                <a:ea typeface="Nunito"/>
                <a:cs typeface="Nunito"/>
                <a:sym typeface="Nunito"/>
              </a:rPr>
              <a:t>l 2020</a:t>
            </a:r>
            <a:endParaRPr sz="2200" dirty="0">
              <a:latin typeface="Nunito"/>
              <a:ea typeface="Nunito"/>
              <a:cs typeface="Nunito"/>
              <a:sym typeface="Nunito"/>
            </a:endParaRPr>
          </a:p>
          <a:p>
            <a:pPr marL="457200" lvl="0" indent="-368300" algn="l" rtl="0">
              <a:spcBef>
                <a:spcPts val="0"/>
              </a:spcBef>
              <a:spcAft>
                <a:spcPts val="0"/>
              </a:spcAft>
              <a:buSzPts val="2200"/>
              <a:buFont typeface="Nunito"/>
              <a:buChar char="●"/>
            </a:pPr>
            <a:r>
              <a:rPr lang="en" sz="2200" dirty="0">
                <a:latin typeface="Nunito"/>
                <a:ea typeface="Nunito"/>
                <a:cs typeface="Nunito"/>
                <a:sym typeface="Nunito"/>
              </a:rPr>
              <a:t>We hope to go back to the experiment next term - and have a colloquium to present projects all based on the same social exigence</a:t>
            </a:r>
            <a:endParaRPr sz="2200" dirty="0">
              <a:latin typeface="Nunito"/>
              <a:ea typeface="Nunito"/>
              <a:cs typeface="Nunito"/>
              <a:sym typeface="Nunito"/>
            </a:endParaRPr>
          </a:p>
        </p:txBody>
      </p:sp>
      <p:sp>
        <p:nvSpPr>
          <p:cNvPr id="324" name="Google Shape;324;p20"/>
          <p:cNvSpPr txBox="1"/>
          <p:nvPr/>
        </p:nvSpPr>
        <p:spPr>
          <a:xfrm>
            <a:off x="1383250" y="846050"/>
            <a:ext cx="6867600" cy="8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Nunito"/>
                <a:ea typeface="Nunito"/>
                <a:cs typeface="Nunito"/>
                <a:sym typeface="Nunito"/>
              </a:rPr>
              <a:t>Next Steps</a:t>
            </a:r>
            <a:endParaRPr sz="4000">
              <a:latin typeface="Nunito"/>
              <a:ea typeface="Nunito"/>
              <a:cs typeface="Nunito"/>
              <a:sym typeface="Nunito"/>
            </a:endParaRPr>
          </a:p>
        </p:txBody>
      </p:sp>
      <p:pic>
        <p:nvPicPr>
          <p:cNvPr id="2" name="slide 8">
            <a:hlinkClick r:id="" action="ppaction://media"/>
            <a:extLst>
              <a:ext uri="{FF2B5EF4-FFF2-40B4-BE49-F238E27FC236}">
                <a16:creationId xmlns:a16="http://schemas.microsoft.com/office/drawing/2014/main" id="{D7E7F199-129A-4FF5-8CF7-25FC42F588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8"/>
        <p:cNvGrpSpPr/>
        <p:nvPr/>
      </p:nvGrpSpPr>
      <p:grpSpPr>
        <a:xfrm>
          <a:off x="0" y="0"/>
          <a:ext cx="0" cy="0"/>
          <a:chOff x="0" y="0"/>
          <a:chExt cx="0" cy="0"/>
        </a:xfrm>
      </p:grpSpPr>
      <p:sp>
        <p:nvSpPr>
          <p:cNvPr id="329" name="Google Shape;329;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p:txBody>
      </p:sp>
      <p:sp>
        <p:nvSpPr>
          <p:cNvPr id="330" name="Google Shape;330;p21"/>
          <p:cNvSpPr txBox="1">
            <a:spLocks noGrp="1"/>
          </p:cNvSpPr>
          <p:nvPr>
            <p:ph type="body" idx="1"/>
          </p:nvPr>
        </p:nvSpPr>
        <p:spPr>
          <a:xfrm>
            <a:off x="1303800" y="1345925"/>
            <a:ext cx="7030500" cy="31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nSpc>
                <a:spcPct val="100000"/>
              </a:lnSpc>
              <a:spcBef>
                <a:spcPts val="1600"/>
              </a:spcBef>
              <a:buNone/>
            </a:pPr>
            <a:r>
              <a:rPr lang="en" sz="1800" dirty="0">
                <a:latin typeface="Arial"/>
                <a:ea typeface="Arial"/>
                <a:cs typeface="Arial"/>
                <a:sym typeface="Arial"/>
              </a:rPr>
              <a:t>Aimee Weinstein, D.A. 	 aweinste@gmu.edu</a:t>
            </a:r>
          </a:p>
          <a:p>
            <a:pPr marL="0" lvl="0" indent="0" algn="l" rtl="0">
              <a:lnSpc>
                <a:spcPct val="100000"/>
              </a:lnSpc>
              <a:spcBef>
                <a:spcPts val="1600"/>
              </a:spcBef>
              <a:spcAft>
                <a:spcPts val="0"/>
              </a:spcAft>
              <a:buNone/>
            </a:pPr>
            <a:r>
              <a:rPr lang="en" sz="1800" dirty="0">
                <a:latin typeface="Arial"/>
                <a:ea typeface="Arial"/>
                <a:cs typeface="Arial"/>
                <a:sym typeface="Arial"/>
              </a:rPr>
              <a:t>Deborah M. Sanchez, Ed.D.  dsanch12@gmu.edu</a:t>
            </a:r>
            <a:endParaRPr sz="1800" dirty="0">
              <a:latin typeface="Arial"/>
              <a:ea typeface="Arial"/>
              <a:cs typeface="Arial"/>
              <a:sym typeface="Arial"/>
            </a:endParaRPr>
          </a:p>
        </p:txBody>
      </p:sp>
      <p:pic>
        <p:nvPicPr>
          <p:cNvPr id="2" name="slide 9">
            <a:hlinkClick r:id="" action="ppaction://media"/>
            <a:extLst>
              <a:ext uri="{FF2B5EF4-FFF2-40B4-BE49-F238E27FC236}">
                <a16:creationId xmlns:a16="http://schemas.microsoft.com/office/drawing/2014/main" id="{1D34DAC5-E4DD-45E1-8C72-230D22FBE1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574</Words>
  <Application>Microsoft Office PowerPoint</Application>
  <PresentationFormat>On-screen Show (16:9)</PresentationFormat>
  <Paragraphs>51</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vt:lpstr>
      <vt:lpstr>Maven Pro</vt:lpstr>
      <vt:lpstr>Nunito</vt:lpstr>
      <vt:lpstr>Momentum</vt:lpstr>
      <vt:lpstr>Affecting Social Change Through Research for Multi-disciplinary International Students</vt:lpstr>
      <vt:lpstr>An Introduction: English for Academic Purposes 507/508 </vt:lpstr>
      <vt:lpstr>Impetus for Project change </vt:lpstr>
      <vt:lpstr>Team Conversations</vt:lpstr>
      <vt:lpstr>Begin with a Model Literature Review</vt:lpstr>
      <vt:lpstr>Activities which helped students make the connection                    Curiosity journal a brainstorming exercise to help decide on a semester long project Sample questions: How is climate change affecting communities in your native country? In the world?  Why are these issues important to you?  What are some topics in your discipline which might relate to the negative outcomes listed above (disease, displacement and death of people and animals) or others not mentioned?   Conversations with group members Academic writing and research is a “conversation” among scholars   </vt:lpstr>
      <vt:lpstr>Project examples  Using R and GIS to visualize the correlation between rainfall and malaria prevalence due to global warming (Data Analytics/GIS)  Addressing challenges and opportunities of genetic modification technologies related to agricultural production with climate change (Bioinformatics/Health Informatics)  The impact of climate change on classroom environment and student motivation (Educational Psychology)  Age differences in the effect of using social media to the recovery of social networks for climate migrants (Industrial and Organizational Psych/Cognitive Psychology) </vt:lpstr>
      <vt:lpst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Affecting Social Change Through Research for Multi-disciplinary International Students</dc:title>
  <dc:creator>Deborah M Sanchez</dc:creator>
  <cp:lastModifiedBy>Deborah M Sanchez</cp:lastModifiedBy>
  <cp:revision>8</cp:revision>
  <dcterms:modified xsi:type="dcterms:W3CDTF">2020-09-17T21:03:13Z</dcterms:modified>
</cp:coreProperties>
</file>