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1" r:id="rId2"/>
    <p:sldId id="569" r:id="rId3"/>
    <p:sldId id="567" r:id="rId4"/>
    <p:sldId id="568" r:id="rId5"/>
    <p:sldId id="575" r:id="rId6"/>
    <p:sldId id="576" r:id="rId7"/>
    <p:sldId id="579" r:id="rId8"/>
    <p:sldId id="580" r:id="rId9"/>
    <p:sldId id="265" r:id="rId10"/>
    <p:sldId id="581" r:id="rId11"/>
    <p:sldId id="577" r:id="rId12"/>
    <p:sldId id="578" r:id="rId13"/>
    <p:sldId id="582" r:id="rId14"/>
    <p:sldId id="571" r:id="rId15"/>
    <p:sldId id="572" r:id="rId16"/>
    <p:sldId id="573" r:id="rId17"/>
    <p:sldId id="565" r:id="rId18"/>
    <p:sldId id="56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3958"/>
    <a:srgbClr val="168C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0"/>
    <p:restoredTop sz="86551"/>
  </p:normalViewPr>
  <p:slideViewPr>
    <p:cSldViewPr snapToGrid="0" snapToObjects="1">
      <p:cViewPr varScale="1">
        <p:scale>
          <a:sx n="112" d="100"/>
          <a:sy n="112" d="100"/>
        </p:scale>
        <p:origin x="2424" y="200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D0609F-008E-3B40-ACDE-16144BEC7B3F}" type="doc">
      <dgm:prSet loTypeId="urn:microsoft.com/office/officeart/2008/layout/CircularPictureCallou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394668-A343-9343-AC63-5E8F06EDE53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4th Grade Students</a:t>
          </a:r>
        </a:p>
      </dgm:t>
    </dgm:pt>
    <dgm:pt modelId="{9EAB9563-5022-DD42-9E9E-B09C4279CFDE}" type="parTrans" cxnId="{D2585052-3B0C-6247-8627-AA136DAEF978}">
      <dgm:prSet/>
      <dgm:spPr/>
      <dgm:t>
        <a:bodyPr/>
        <a:lstStyle/>
        <a:p>
          <a:endParaRPr lang="en-US"/>
        </a:p>
      </dgm:t>
    </dgm:pt>
    <dgm:pt modelId="{79D085BB-0DD5-4E47-9967-42C4B0E7590A}" type="sibTrans" cxnId="{D2585052-3B0C-6247-8627-AA136DAEF97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E15F9B44-EC32-E241-849B-BCB56342DC73}">
      <dgm:prSet phldrT="[Text]"/>
      <dgm:spPr/>
      <dgm:t>
        <a:bodyPr/>
        <a:lstStyle/>
        <a:p>
          <a:r>
            <a:rPr lang="en-US" dirty="0"/>
            <a:t>Classroom teacher</a:t>
          </a:r>
        </a:p>
      </dgm:t>
    </dgm:pt>
    <dgm:pt modelId="{B4610F4A-F368-EC4E-983B-88DE11876926}" type="parTrans" cxnId="{E5A87A28-6767-8747-8F81-3A6B776E7161}">
      <dgm:prSet/>
      <dgm:spPr/>
      <dgm:t>
        <a:bodyPr/>
        <a:lstStyle/>
        <a:p>
          <a:endParaRPr lang="en-US"/>
        </a:p>
      </dgm:t>
    </dgm:pt>
    <dgm:pt modelId="{493AE841-D4C8-2547-937B-D12EFFA91DD0}" type="sibTrans" cxnId="{E5A87A28-6767-8747-8F81-3A6B776E7161}">
      <dgm:prSet/>
      <dgm:spPr>
        <a:blipFill>
          <a:blip xmlns:r="http://schemas.openxmlformats.org/officeDocument/2006/relationships" r:embed="rId2"/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26593DB2-25F9-B34A-9F98-34FF2BB543C3}">
      <dgm:prSet phldrT="[Text]"/>
      <dgm:spPr/>
      <dgm:t>
        <a:bodyPr/>
        <a:lstStyle/>
        <a:p>
          <a:r>
            <a:rPr lang="en-US" dirty="0"/>
            <a:t>	NPS 	Interpreters</a:t>
          </a:r>
        </a:p>
      </dgm:t>
    </dgm:pt>
    <dgm:pt modelId="{B5F93A76-E4A2-F54C-BA47-BFC5BD675B5D}" type="parTrans" cxnId="{169C975B-0FFE-D846-981C-6F098ABF9457}">
      <dgm:prSet/>
      <dgm:spPr/>
      <dgm:t>
        <a:bodyPr/>
        <a:lstStyle/>
        <a:p>
          <a:endParaRPr lang="en-US"/>
        </a:p>
      </dgm:t>
    </dgm:pt>
    <dgm:pt modelId="{DE1EB97A-FFC8-024B-BD49-EBA5CE5D99BB}" type="sibTrans" cxnId="{169C975B-0FFE-D846-981C-6F098ABF9457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7B745FE7-3B1F-1645-9997-070C182E522F}">
      <dgm:prSet/>
      <dgm:spPr/>
      <dgm:t>
        <a:bodyPr/>
        <a:lstStyle/>
        <a:p>
          <a:r>
            <a:rPr lang="en-US" dirty="0"/>
            <a:t>	PD researchers</a:t>
          </a:r>
        </a:p>
      </dgm:t>
    </dgm:pt>
    <dgm:pt modelId="{1F3F9A6C-319C-C549-B0AC-E4F9515582D4}" type="parTrans" cxnId="{800A06A4-AB61-8644-8978-D6B8833A0CC7}">
      <dgm:prSet/>
      <dgm:spPr/>
      <dgm:t>
        <a:bodyPr/>
        <a:lstStyle/>
        <a:p>
          <a:endParaRPr lang="en-US"/>
        </a:p>
      </dgm:t>
    </dgm:pt>
    <dgm:pt modelId="{94130450-C818-514A-8817-643F3EF42B6A}" type="sibTrans" cxnId="{800A06A4-AB61-8644-8978-D6B8833A0CC7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BF15B30-6338-A440-B1AE-6797B4293C30}" type="pres">
      <dgm:prSet presAssocID="{F6D0609F-008E-3B40-ACDE-16144BEC7B3F}" presName="Name0" presStyleCnt="0">
        <dgm:presLayoutVars>
          <dgm:chMax val="7"/>
          <dgm:chPref val="7"/>
          <dgm:dir/>
        </dgm:presLayoutVars>
      </dgm:prSet>
      <dgm:spPr/>
    </dgm:pt>
    <dgm:pt modelId="{38206E1A-FCAC-324B-8F5F-41C684E486B3}" type="pres">
      <dgm:prSet presAssocID="{F6D0609F-008E-3B40-ACDE-16144BEC7B3F}" presName="Name1" presStyleCnt="0"/>
      <dgm:spPr/>
    </dgm:pt>
    <dgm:pt modelId="{8759889C-E0F7-4344-B174-F305C3388E2F}" type="pres">
      <dgm:prSet presAssocID="{79D085BB-0DD5-4E47-9967-42C4B0E7590A}" presName="picture_1" presStyleCnt="0"/>
      <dgm:spPr/>
    </dgm:pt>
    <dgm:pt modelId="{CD604358-C362-A745-A15C-F29AA4AA215D}" type="pres">
      <dgm:prSet presAssocID="{79D085BB-0DD5-4E47-9967-42C4B0E7590A}" presName="pictureRepeatNode" presStyleLbl="alignImgPlace1" presStyleIdx="0" presStyleCnt="4"/>
      <dgm:spPr/>
    </dgm:pt>
    <dgm:pt modelId="{06F4742D-3E65-3945-89CB-A3A2798BB02A}" type="pres">
      <dgm:prSet presAssocID="{37394668-A343-9343-AC63-5E8F06EDE53B}" presName="text_1" presStyleLbl="node1" presStyleIdx="0" presStyleCnt="0" custLinFactNeighborX="3676" custLinFactNeighborY="74866">
        <dgm:presLayoutVars>
          <dgm:bulletEnabled val="1"/>
        </dgm:presLayoutVars>
      </dgm:prSet>
      <dgm:spPr/>
    </dgm:pt>
    <dgm:pt modelId="{B79FEE28-ACDE-D449-A360-5495B2C6EB90}" type="pres">
      <dgm:prSet presAssocID="{493AE841-D4C8-2547-937B-D12EFFA91DD0}" presName="picture_2" presStyleCnt="0"/>
      <dgm:spPr/>
    </dgm:pt>
    <dgm:pt modelId="{567A2579-13F4-5844-8AC3-3DF0D80618BB}" type="pres">
      <dgm:prSet presAssocID="{493AE841-D4C8-2547-937B-D12EFFA91DD0}" presName="pictureRepeatNode" presStyleLbl="alignImgPlace1" presStyleIdx="1" presStyleCnt="4" custScaleX="154874" custScaleY="135294"/>
      <dgm:spPr/>
    </dgm:pt>
    <dgm:pt modelId="{068DC8B7-0ACF-AC4C-B0D4-223861F53F60}" type="pres">
      <dgm:prSet presAssocID="{E15F9B44-EC32-E241-849B-BCB56342DC73}" presName="line_2" presStyleLbl="parChTrans1D1" presStyleIdx="0" presStyleCnt="3"/>
      <dgm:spPr/>
    </dgm:pt>
    <dgm:pt modelId="{17635CF2-A93C-5541-B3D0-E1DCB03B8D06}" type="pres">
      <dgm:prSet presAssocID="{E15F9B44-EC32-E241-849B-BCB56342DC73}" presName="textparent_2" presStyleLbl="node1" presStyleIdx="0" presStyleCnt="0"/>
      <dgm:spPr/>
    </dgm:pt>
    <dgm:pt modelId="{13B6899D-6C7E-914D-9184-83B71E3308CA}" type="pres">
      <dgm:prSet presAssocID="{E15F9B44-EC32-E241-849B-BCB56342DC73}" presName="text_2" presStyleLbl="revTx" presStyleIdx="0" presStyleCnt="3" custLinFactNeighborX="29249" custLinFactNeighborY="1307">
        <dgm:presLayoutVars>
          <dgm:bulletEnabled val="1"/>
        </dgm:presLayoutVars>
      </dgm:prSet>
      <dgm:spPr/>
    </dgm:pt>
    <dgm:pt modelId="{21E26EDE-97C7-C848-BE86-F119D3A2F99F}" type="pres">
      <dgm:prSet presAssocID="{DE1EB97A-FFC8-024B-BD49-EBA5CE5D99BB}" presName="picture_3" presStyleCnt="0"/>
      <dgm:spPr/>
    </dgm:pt>
    <dgm:pt modelId="{6FA26DD5-74BD-AC42-B64D-1FE050FF71F7}" type="pres">
      <dgm:prSet presAssocID="{DE1EB97A-FFC8-024B-BD49-EBA5CE5D99BB}" presName="pictureRepeatNode" presStyleLbl="alignImgPlace1" presStyleIdx="2" presStyleCnt="4" custScaleX="141070" custScaleY="122876"/>
      <dgm:spPr/>
    </dgm:pt>
    <dgm:pt modelId="{7F8C16C5-F2F0-6948-A97C-D548E0DE0126}" type="pres">
      <dgm:prSet presAssocID="{26593DB2-25F9-B34A-9F98-34FF2BB543C3}" presName="line_3" presStyleLbl="parChTrans1D1" presStyleIdx="1" presStyleCnt="3"/>
      <dgm:spPr/>
    </dgm:pt>
    <dgm:pt modelId="{F1F78038-D257-2843-8643-4AC75D6F466F}" type="pres">
      <dgm:prSet presAssocID="{26593DB2-25F9-B34A-9F98-34FF2BB543C3}" presName="textparent_3" presStyleLbl="node1" presStyleIdx="0" presStyleCnt="0"/>
      <dgm:spPr/>
    </dgm:pt>
    <dgm:pt modelId="{CE1D2EB8-EFA7-1C4C-A00F-6B372A2CCE85}" type="pres">
      <dgm:prSet presAssocID="{26593DB2-25F9-B34A-9F98-34FF2BB543C3}" presName="text_3" presStyleLbl="revTx" presStyleIdx="1" presStyleCnt="3" custScaleX="127530" custScaleY="102288">
        <dgm:presLayoutVars>
          <dgm:bulletEnabled val="1"/>
        </dgm:presLayoutVars>
      </dgm:prSet>
      <dgm:spPr/>
    </dgm:pt>
    <dgm:pt modelId="{FDE2A1A7-B257-A44C-90B6-AF32340932CD}" type="pres">
      <dgm:prSet presAssocID="{94130450-C818-514A-8817-643F3EF42B6A}" presName="picture_4" presStyleCnt="0"/>
      <dgm:spPr/>
    </dgm:pt>
    <dgm:pt modelId="{996DF37A-B6F7-C046-82C7-6FEDB80C8C7D}" type="pres">
      <dgm:prSet presAssocID="{94130450-C818-514A-8817-643F3EF42B6A}" presName="pictureRepeatNode" presStyleLbl="alignImgPlace1" presStyleIdx="3" presStyleCnt="4" custScaleX="129167" custScaleY="140850"/>
      <dgm:spPr/>
    </dgm:pt>
    <dgm:pt modelId="{C78AA79D-74FB-494F-BC46-4CB429C0C5A3}" type="pres">
      <dgm:prSet presAssocID="{7B745FE7-3B1F-1645-9997-070C182E522F}" presName="line_4" presStyleLbl="parChTrans1D1" presStyleIdx="2" presStyleCnt="3"/>
      <dgm:spPr/>
    </dgm:pt>
    <dgm:pt modelId="{63256269-7EF9-E34F-AC12-592AB73601F1}" type="pres">
      <dgm:prSet presAssocID="{7B745FE7-3B1F-1645-9997-070C182E522F}" presName="textparent_4" presStyleLbl="node1" presStyleIdx="0" presStyleCnt="0"/>
      <dgm:spPr/>
    </dgm:pt>
    <dgm:pt modelId="{A20C052C-A602-3D42-A261-7CD9CAB5F0D7}" type="pres">
      <dgm:prSet presAssocID="{7B745FE7-3B1F-1645-9997-070C182E522F}" presName="text_4" presStyleLbl="revTx" presStyleIdx="2" presStyleCnt="3" custLinFactNeighborX="14508" custLinFactNeighborY="2614">
        <dgm:presLayoutVars>
          <dgm:bulletEnabled val="1"/>
        </dgm:presLayoutVars>
      </dgm:prSet>
      <dgm:spPr/>
    </dgm:pt>
  </dgm:ptLst>
  <dgm:cxnLst>
    <dgm:cxn modelId="{A0461320-ABEC-E741-B25C-DA52375FDB97}" type="presOf" srcId="{37394668-A343-9343-AC63-5E8F06EDE53B}" destId="{06F4742D-3E65-3945-89CB-A3A2798BB02A}" srcOrd="0" destOrd="0" presId="urn:microsoft.com/office/officeart/2008/layout/CircularPictureCallout"/>
    <dgm:cxn modelId="{E5A87A28-6767-8747-8F81-3A6B776E7161}" srcId="{F6D0609F-008E-3B40-ACDE-16144BEC7B3F}" destId="{E15F9B44-EC32-E241-849B-BCB56342DC73}" srcOrd="1" destOrd="0" parTransId="{B4610F4A-F368-EC4E-983B-88DE11876926}" sibTransId="{493AE841-D4C8-2547-937B-D12EFFA91DD0}"/>
    <dgm:cxn modelId="{FF499636-3DE6-6A41-BDD3-9318272E1BD8}" type="presOf" srcId="{79D085BB-0DD5-4E47-9967-42C4B0E7590A}" destId="{CD604358-C362-A745-A15C-F29AA4AA215D}" srcOrd="0" destOrd="0" presId="urn:microsoft.com/office/officeart/2008/layout/CircularPictureCallout"/>
    <dgm:cxn modelId="{D2585052-3B0C-6247-8627-AA136DAEF978}" srcId="{F6D0609F-008E-3B40-ACDE-16144BEC7B3F}" destId="{37394668-A343-9343-AC63-5E8F06EDE53B}" srcOrd="0" destOrd="0" parTransId="{9EAB9563-5022-DD42-9E9E-B09C4279CFDE}" sibTransId="{79D085BB-0DD5-4E47-9967-42C4B0E7590A}"/>
    <dgm:cxn modelId="{3AFD7E58-4402-684D-BE05-CA671FCD52A3}" type="presOf" srcId="{7B745FE7-3B1F-1645-9997-070C182E522F}" destId="{A20C052C-A602-3D42-A261-7CD9CAB5F0D7}" srcOrd="0" destOrd="0" presId="urn:microsoft.com/office/officeart/2008/layout/CircularPictureCallout"/>
    <dgm:cxn modelId="{169C975B-0FFE-D846-981C-6F098ABF9457}" srcId="{F6D0609F-008E-3B40-ACDE-16144BEC7B3F}" destId="{26593DB2-25F9-B34A-9F98-34FF2BB543C3}" srcOrd="2" destOrd="0" parTransId="{B5F93A76-E4A2-F54C-BA47-BFC5BD675B5D}" sibTransId="{DE1EB97A-FFC8-024B-BD49-EBA5CE5D99BB}"/>
    <dgm:cxn modelId="{8172906E-21BC-EC43-81B0-38E783D6CE14}" type="presOf" srcId="{94130450-C818-514A-8817-643F3EF42B6A}" destId="{996DF37A-B6F7-C046-82C7-6FEDB80C8C7D}" srcOrd="0" destOrd="0" presId="urn:microsoft.com/office/officeart/2008/layout/CircularPictureCallout"/>
    <dgm:cxn modelId="{08417B70-F52C-EA4E-80BA-599D77F20213}" type="presOf" srcId="{E15F9B44-EC32-E241-849B-BCB56342DC73}" destId="{13B6899D-6C7E-914D-9184-83B71E3308CA}" srcOrd="0" destOrd="0" presId="urn:microsoft.com/office/officeart/2008/layout/CircularPictureCallout"/>
    <dgm:cxn modelId="{800A06A4-AB61-8644-8978-D6B8833A0CC7}" srcId="{F6D0609F-008E-3B40-ACDE-16144BEC7B3F}" destId="{7B745FE7-3B1F-1645-9997-070C182E522F}" srcOrd="3" destOrd="0" parTransId="{1F3F9A6C-319C-C549-B0AC-E4F9515582D4}" sibTransId="{94130450-C818-514A-8817-643F3EF42B6A}"/>
    <dgm:cxn modelId="{7A2CB0A4-1CF6-FB40-A454-6F88DD5A69E4}" type="presOf" srcId="{F6D0609F-008E-3B40-ACDE-16144BEC7B3F}" destId="{CBF15B30-6338-A440-B1AE-6797B4293C30}" srcOrd="0" destOrd="0" presId="urn:microsoft.com/office/officeart/2008/layout/CircularPictureCallout"/>
    <dgm:cxn modelId="{931EEAAF-D61B-6747-8A8C-732F976FD9A4}" type="presOf" srcId="{493AE841-D4C8-2547-937B-D12EFFA91DD0}" destId="{567A2579-13F4-5844-8AC3-3DF0D80618BB}" srcOrd="0" destOrd="0" presId="urn:microsoft.com/office/officeart/2008/layout/CircularPictureCallout"/>
    <dgm:cxn modelId="{0D48BCB3-F3F3-D640-9178-DE8F2E2D138A}" type="presOf" srcId="{DE1EB97A-FFC8-024B-BD49-EBA5CE5D99BB}" destId="{6FA26DD5-74BD-AC42-B64D-1FE050FF71F7}" srcOrd="0" destOrd="0" presId="urn:microsoft.com/office/officeart/2008/layout/CircularPictureCallout"/>
    <dgm:cxn modelId="{F75B73E7-48C1-2E44-B781-399F6F0789E6}" type="presOf" srcId="{26593DB2-25F9-B34A-9F98-34FF2BB543C3}" destId="{CE1D2EB8-EFA7-1C4C-A00F-6B372A2CCE85}" srcOrd="0" destOrd="0" presId="urn:microsoft.com/office/officeart/2008/layout/CircularPictureCallout"/>
    <dgm:cxn modelId="{0318899C-AC60-B949-9D78-08017CF4FA93}" type="presParOf" srcId="{CBF15B30-6338-A440-B1AE-6797B4293C30}" destId="{38206E1A-FCAC-324B-8F5F-41C684E486B3}" srcOrd="0" destOrd="0" presId="urn:microsoft.com/office/officeart/2008/layout/CircularPictureCallout"/>
    <dgm:cxn modelId="{043C1535-F54B-5D4E-9A7A-4ED857CE74FB}" type="presParOf" srcId="{38206E1A-FCAC-324B-8F5F-41C684E486B3}" destId="{8759889C-E0F7-4344-B174-F305C3388E2F}" srcOrd="0" destOrd="0" presId="urn:microsoft.com/office/officeart/2008/layout/CircularPictureCallout"/>
    <dgm:cxn modelId="{E5D4E8FC-BBEE-AE4A-8677-C1302822A342}" type="presParOf" srcId="{8759889C-E0F7-4344-B174-F305C3388E2F}" destId="{CD604358-C362-A745-A15C-F29AA4AA215D}" srcOrd="0" destOrd="0" presId="urn:microsoft.com/office/officeart/2008/layout/CircularPictureCallout"/>
    <dgm:cxn modelId="{9D7B3537-9A42-3048-8CD0-9DF3F3B88440}" type="presParOf" srcId="{38206E1A-FCAC-324B-8F5F-41C684E486B3}" destId="{06F4742D-3E65-3945-89CB-A3A2798BB02A}" srcOrd="1" destOrd="0" presId="urn:microsoft.com/office/officeart/2008/layout/CircularPictureCallout"/>
    <dgm:cxn modelId="{BF8D8315-039A-E441-8885-94137AB7CD2B}" type="presParOf" srcId="{38206E1A-FCAC-324B-8F5F-41C684E486B3}" destId="{B79FEE28-ACDE-D449-A360-5495B2C6EB90}" srcOrd="2" destOrd="0" presId="urn:microsoft.com/office/officeart/2008/layout/CircularPictureCallout"/>
    <dgm:cxn modelId="{C911CB1A-0B81-E04C-976F-4327101FA8A3}" type="presParOf" srcId="{B79FEE28-ACDE-D449-A360-5495B2C6EB90}" destId="{567A2579-13F4-5844-8AC3-3DF0D80618BB}" srcOrd="0" destOrd="0" presId="urn:microsoft.com/office/officeart/2008/layout/CircularPictureCallout"/>
    <dgm:cxn modelId="{7DD4D969-D123-B144-BB4B-2C20B3C86C40}" type="presParOf" srcId="{38206E1A-FCAC-324B-8F5F-41C684E486B3}" destId="{068DC8B7-0ACF-AC4C-B0D4-223861F53F60}" srcOrd="3" destOrd="0" presId="urn:microsoft.com/office/officeart/2008/layout/CircularPictureCallout"/>
    <dgm:cxn modelId="{B73DE82A-87BB-0144-A72A-7B404C477D29}" type="presParOf" srcId="{38206E1A-FCAC-324B-8F5F-41C684E486B3}" destId="{17635CF2-A93C-5541-B3D0-E1DCB03B8D06}" srcOrd="4" destOrd="0" presId="urn:microsoft.com/office/officeart/2008/layout/CircularPictureCallout"/>
    <dgm:cxn modelId="{268E8698-BC2B-5C47-BD1B-F21FDB62DA0F}" type="presParOf" srcId="{17635CF2-A93C-5541-B3D0-E1DCB03B8D06}" destId="{13B6899D-6C7E-914D-9184-83B71E3308CA}" srcOrd="0" destOrd="0" presId="urn:microsoft.com/office/officeart/2008/layout/CircularPictureCallout"/>
    <dgm:cxn modelId="{4BD0898F-08BD-7247-B14A-58760C0F2864}" type="presParOf" srcId="{38206E1A-FCAC-324B-8F5F-41C684E486B3}" destId="{21E26EDE-97C7-C848-BE86-F119D3A2F99F}" srcOrd="5" destOrd="0" presId="urn:microsoft.com/office/officeart/2008/layout/CircularPictureCallout"/>
    <dgm:cxn modelId="{9785F6E5-2416-A940-B27C-062F819D2B56}" type="presParOf" srcId="{21E26EDE-97C7-C848-BE86-F119D3A2F99F}" destId="{6FA26DD5-74BD-AC42-B64D-1FE050FF71F7}" srcOrd="0" destOrd="0" presId="urn:microsoft.com/office/officeart/2008/layout/CircularPictureCallout"/>
    <dgm:cxn modelId="{764BEA42-914C-FA49-8EAF-AF9255109088}" type="presParOf" srcId="{38206E1A-FCAC-324B-8F5F-41C684E486B3}" destId="{7F8C16C5-F2F0-6948-A97C-D548E0DE0126}" srcOrd="6" destOrd="0" presId="urn:microsoft.com/office/officeart/2008/layout/CircularPictureCallout"/>
    <dgm:cxn modelId="{B9907D1B-8065-3D45-A5B1-EB05DF23C3F4}" type="presParOf" srcId="{38206E1A-FCAC-324B-8F5F-41C684E486B3}" destId="{F1F78038-D257-2843-8643-4AC75D6F466F}" srcOrd="7" destOrd="0" presId="urn:microsoft.com/office/officeart/2008/layout/CircularPictureCallout"/>
    <dgm:cxn modelId="{47BE03FC-ACC0-2744-A61E-EC4FDAD58777}" type="presParOf" srcId="{F1F78038-D257-2843-8643-4AC75D6F466F}" destId="{CE1D2EB8-EFA7-1C4C-A00F-6B372A2CCE85}" srcOrd="0" destOrd="0" presId="urn:microsoft.com/office/officeart/2008/layout/CircularPictureCallout"/>
    <dgm:cxn modelId="{61E088EE-9389-C847-94CA-8C95D1683D05}" type="presParOf" srcId="{38206E1A-FCAC-324B-8F5F-41C684E486B3}" destId="{FDE2A1A7-B257-A44C-90B6-AF32340932CD}" srcOrd="8" destOrd="0" presId="urn:microsoft.com/office/officeart/2008/layout/CircularPictureCallout"/>
    <dgm:cxn modelId="{9736F8B3-BC58-FB4A-93D8-74C8B375C71F}" type="presParOf" srcId="{FDE2A1A7-B257-A44C-90B6-AF32340932CD}" destId="{996DF37A-B6F7-C046-82C7-6FEDB80C8C7D}" srcOrd="0" destOrd="0" presId="urn:microsoft.com/office/officeart/2008/layout/CircularPictureCallout"/>
    <dgm:cxn modelId="{8A14218C-B100-1C41-9BB4-0D4139486D9B}" type="presParOf" srcId="{38206E1A-FCAC-324B-8F5F-41C684E486B3}" destId="{C78AA79D-74FB-494F-BC46-4CB429C0C5A3}" srcOrd="9" destOrd="0" presId="urn:microsoft.com/office/officeart/2008/layout/CircularPictureCallout"/>
    <dgm:cxn modelId="{92841444-93FB-674C-827B-BB51EB213FBB}" type="presParOf" srcId="{38206E1A-FCAC-324B-8F5F-41C684E486B3}" destId="{63256269-7EF9-E34F-AC12-592AB73601F1}" srcOrd="10" destOrd="0" presId="urn:microsoft.com/office/officeart/2008/layout/CircularPictureCallout"/>
    <dgm:cxn modelId="{FB4D9829-647A-E84B-B9E0-BAFF0E8DF8F7}" type="presParOf" srcId="{63256269-7EF9-E34F-AC12-592AB73601F1}" destId="{A20C052C-A602-3D42-A261-7CD9CAB5F0D7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AA79D-74FB-494F-BC46-4CB429C0C5A3}">
      <dsp:nvSpPr>
        <dsp:cNvPr id="0" name=""/>
        <dsp:cNvSpPr/>
      </dsp:nvSpPr>
      <dsp:spPr>
        <a:xfrm>
          <a:off x="2243336" y="4979741"/>
          <a:ext cx="4502013" cy="0"/>
        </a:xfrm>
        <a:prstGeom prst="line">
          <a:avLst/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C16C5-F2F0-6948-A97C-D548E0DE0126}">
      <dsp:nvSpPr>
        <dsp:cNvPr id="0" name=""/>
        <dsp:cNvSpPr/>
      </dsp:nvSpPr>
      <dsp:spPr>
        <a:xfrm>
          <a:off x="2243336" y="3410314"/>
          <a:ext cx="3856306" cy="0"/>
        </a:xfrm>
        <a:prstGeom prst="line">
          <a:avLst/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8DC8B7-0ACF-AC4C-B0D4-223861F53F60}">
      <dsp:nvSpPr>
        <dsp:cNvPr id="0" name=""/>
        <dsp:cNvSpPr/>
      </dsp:nvSpPr>
      <dsp:spPr>
        <a:xfrm>
          <a:off x="2243336" y="1840887"/>
          <a:ext cx="4502013" cy="0"/>
        </a:xfrm>
        <a:prstGeom prst="line">
          <a:avLst/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04358-C362-A745-A15C-F29AA4AA215D}">
      <dsp:nvSpPr>
        <dsp:cNvPr id="0" name=""/>
        <dsp:cNvSpPr/>
      </dsp:nvSpPr>
      <dsp:spPr>
        <a:xfrm>
          <a:off x="1297" y="1168276"/>
          <a:ext cx="4484077" cy="448407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4742D-3E65-3945-89CB-A3A2798BB02A}">
      <dsp:nvSpPr>
        <dsp:cNvPr id="0" name=""/>
        <dsp:cNvSpPr/>
      </dsp:nvSpPr>
      <dsp:spPr>
        <a:xfrm>
          <a:off x="913925" y="4657147"/>
          <a:ext cx="2869809" cy="1479745"/>
        </a:xfrm>
        <a:prstGeom prst="rect">
          <a:avLst/>
        </a:prstGeom>
        <a:noFill/>
        <a:ln w="48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>
              <a:solidFill>
                <a:schemeClr val="tx1"/>
              </a:solidFill>
            </a:rPr>
            <a:t>4th Grade Students</a:t>
          </a:r>
        </a:p>
      </dsp:txBody>
      <dsp:txXfrm>
        <a:off x="913925" y="4657147"/>
        <a:ext cx="2869809" cy="1479745"/>
      </dsp:txXfrm>
    </dsp:sp>
    <dsp:sp modelId="{567A2579-13F4-5844-8AC3-3DF0D80618BB}">
      <dsp:nvSpPr>
        <dsp:cNvPr id="0" name=""/>
        <dsp:cNvSpPr/>
      </dsp:nvSpPr>
      <dsp:spPr>
        <a:xfrm>
          <a:off x="5703648" y="930884"/>
          <a:ext cx="2083400" cy="1820006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39000" r="-39000"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6899D-6C7E-914D-9184-83B71E3308CA}">
      <dsp:nvSpPr>
        <dsp:cNvPr id="0" name=""/>
        <dsp:cNvSpPr/>
      </dsp:nvSpPr>
      <dsp:spPr>
        <a:xfrm>
          <a:off x="7765748" y="1185858"/>
          <a:ext cx="1202405" cy="1345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0" rIns="7239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Classroom teacher</a:t>
          </a:r>
        </a:p>
      </dsp:txBody>
      <dsp:txXfrm>
        <a:off x="7765748" y="1185858"/>
        <a:ext cx="1202405" cy="1345223"/>
      </dsp:txXfrm>
    </dsp:sp>
    <dsp:sp modelId="{6FA26DD5-74BD-AC42-B64D-1FE050FF71F7}">
      <dsp:nvSpPr>
        <dsp:cNvPr id="0" name=""/>
        <dsp:cNvSpPr/>
      </dsp:nvSpPr>
      <dsp:spPr>
        <a:xfrm>
          <a:off x="5150789" y="2583836"/>
          <a:ext cx="1897706" cy="165295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1D2EB8-EFA7-1C4C-A00F-6B372A2CCE85}">
      <dsp:nvSpPr>
        <dsp:cNvPr id="0" name=""/>
        <dsp:cNvSpPr/>
      </dsp:nvSpPr>
      <dsp:spPr>
        <a:xfrm>
          <a:off x="6772253" y="2722313"/>
          <a:ext cx="2194602" cy="1376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0" rIns="7239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	NPS 	Interpreters</a:t>
          </a:r>
        </a:p>
      </dsp:txBody>
      <dsp:txXfrm>
        <a:off x="6772253" y="2722313"/>
        <a:ext cx="2194602" cy="1376001"/>
      </dsp:txXfrm>
    </dsp:sp>
    <dsp:sp modelId="{996DF37A-B6F7-C046-82C7-6FEDB80C8C7D}">
      <dsp:nvSpPr>
        <dsp:cNvPr id="0" name=""/>
        <dsp:cNvSpPr/>
      </dsp:nvSpPr>
      <dsp:spPr>
        <a:xfrm>
          <a:off x="5876557" y="4032368"/>
          <a:ext cx="1737584" cy="189474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C052C-A602-3D42-A261-7CD9CAB5F0D7}">
      <dsp:nvSpPr>
        <dsp:cNvPr id="0" name=""/>
        <dsp:cNvSpPr/>
      </dsp:nvSpPr>
      <dsp:spPr>
        <a:xfrm>
          <a:off x="7611397" y="4342294"/>
          <a:ext cx="1333312" cy="1345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0" rIns="7239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	PD researchers</a:t>
          </a:r>
        </a:p>
      </dsp:txBody>
      <dsp:txXfrm>
        <a:off x="7611397" y="4342294"/>
        <a:ext cx="1333312" cy="1345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CA7F3B-015D-9744-91B9-99A586969B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3A7D4-43DA-D647-954E-46939CD18B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5C372-BEF0-FB48-840C-BD7572935E9B}" type="datetimeFigureOut">
              <a:rPr lang="en-US" smtClean="0"/>
              <a:t>9/21/18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F5B5B-4BDF-FF4B-9A2A-A2EBB5439E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1AA97-D9C5-8F4F-B524-F53208DABD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F2956-3D70-8B4C-A344-7FE3C6268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06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F1F7B-43ED-CE46-8E24-2C73221EFFD0}" type="datetimeFigureOut">
              <a:rPr lang="en-US" smtClean="0"/>
              <a:t>9/21/18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39D24-4415-4346-90D6-1912FD644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41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view@gmu.edu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39D24-4415-4346-90D6-1912FD6445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21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9B429D-A67D-4460-A462-A61CBF84587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14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39D24-4415-4346-90D6-1912FD6445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46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39D24-4415-4346-90D6-1912FD6445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3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Susan single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39D24-4415-4346-90D6-1912FD6445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9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Dann Slide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39D24-4415-4346-90D6-1912FD6445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35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Dann Slide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39D24-4415-4346-90D6-1912FD6445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58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- 2 mins- Our courses and our certificate program- pitch — Susan and Jessica </a:t>
            </a:r>
          </a:p>
          <a:p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39D24-4415-4346-90D6-1912FD6445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96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last 15 mins— Questions and discussion — how can we explore opportunities for strengthening action research at Mason? — Jessica and Dann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want to join our community, contact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Jenice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View 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jview@gmu.edu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39D24-4415-4346-90D6-1912FD6445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60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39D24-4415-4346-90D6-1912FD6445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0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- 5 mins -- Overview of agenda — we will ask them to engage at the end, please note your questions and be ready to engage at the end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ask them to join us in exploring the opportunities to strengthen action research at Mason— will be explored in last 15 minutes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 what Action Research is (Susan and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Jenice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-by phone/internet), note working on problems or opportunities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39D24-4415-4346-90D6-1912FD6445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39D24-4415-4346-90D6-1912FD6445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54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- 18 mins— How we each use Action Research in different domains and classes (3 mins per person) noting working on problems or opportunities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Jenice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by phone/internet,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Jenice’s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individual action research 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 Jessica (scaffolding students through action research process, being ok with open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endedness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action research)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 Betsy (transformative teaching) 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 Meagan (CEHD doctoral program) 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 Susan (conflict resolution action research)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 Dann (developing sustainably thru AR tumbles and pivots)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39D24-4415-4346-90D6-1912FD6445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86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39D24-4415-4346-90D6-1912FD6445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39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8846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39D24-4415-4346-90D6-1912FD6445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85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39D24-4415-4346-90D6-1912FD6445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83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39D24-4415-4346-90D6-1912FD6445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98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43094"/>
            <a:ext cx="9144000" cy="6901094"/>
          </a:xfrm>
          <a:prstGeom prst="rect">
            <a:avLst/>
          </a:prstGeom>
          <a:solidFill>
            <a:srgbClr val="1152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EBDF-3B38-4C59-8B05-3ADA51F9CA66}" type="datetimeFigureOut">
              <a:rPr lang="en-US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/>
              <a:t>9/21/18</a:t>
            </a:fld>
            <a:endParaRPr lang="en-US" dirty="0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EEB-400F-4A16-B277-6282A1A9AAB9}" type="slidenum">
              <a:rPr lang="en-US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579881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EBDF-3B38-4C59-8B05-3ADA51F9CA66}" type="datetimeFigureOut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9/21/18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EEB-400F-4A16-B277-6282A1A9AAB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9854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EBDF-3B38-4C59-8B05-3ADA51F9CA66}" type="datetimeFigureOut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9/21/18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EEB-400F-4A16-B277-6282A1A9AAB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95916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67"/>
            <a:ext cx="4572000" cy="68579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cxnSp>
        <p:nvCxnSpPr>
          <p:cNvPr id="50" name="Shape 50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265501" y="1863134"/>
            <a:ext cx="4045199" cy="1757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265501" y="3647160"/>
            <a:ext cx="4045199" cy="179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939500" y="965601"/>
            <a:ext cx="3837000" cy="4926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8000" y="6251677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chemeClr val="lt1"/>
                </a:solidFill>
              </a:rPr>
              <a:pPr/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86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EBDF-3B38-4C59-8B05-3ADA51F9CA66}" type="datetimeFigureOut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9/21/18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EEB-400F-4A16-B277-6282A1A9AAB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7501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EBDF-3B38-4C59-8B05-3ADA51F9CA66}" type="datetimeFigureOut">
              <a:rPr lang="en-US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/>
              <a:t>9/21/18</a:t>
            </a:fld>
            <a:endParaRPr lang="en-US" dirty="0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EEB-400F-4A16-B277-6282A1A9AAB9}" type="slidenum">
              <a:rPr lang="en-US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012177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EBDF-3B38-4C59-8B05-3ADA51F9CA66}" type="datetimeFigureOut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9/21/18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EEB-400F-4A16-B277-6282A1A9AAB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910120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EBDF-3B38-4C59-8B05-3ADA51F9CA66}" type="datetimeFigureOut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9/21/18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EEB-400F-4A16-B277-6282A1A9AAB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01408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EBDF-3B38-4C59-8B05-3ADA51F9CA66}" type="datetimeFigureOut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9/21/18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EEB-400F-4A16-B277-6282A1A9AAB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02382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EBDF-3B38-4C59-8B05-3ADA51F9CA66}" type="datetimeFigureOut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9/21/18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EEB-400F-4A16-B277-6282A1A9AAB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13844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EBDF-3B38-4C59-8B05-3ADA51F9CA66}" type="datetimeFigureOut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9/21/18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EEB-400F-4A16-B277-6282A1A9AAB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65549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DE8EBDF-3B38-4C59-8B05-3ADA51F9CA66}" type="datetimeFigureOut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9/21/18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784DEEB-400F-4A16-B277-6282A1A9AAB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094066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8C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00169"/>
            <a:ext cx="9144000" cy="1592580"/>
          </a:xfrm>
          <a:prstGeom prst="rect">
            <a:avLst/>
          </a:prstGeom>
          <a:solidFill>
            <a:srgbClr val="1152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defTabSz="914400"/>
            <a:fld id="{3DE8EBDF-3B38-4C59-8B05-3ADA51F9CA66}" type="datetimeFigureOut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defTabSz="914400"/>
              <a:t>9/21/18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defTabSz="914400"/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defTabSz="914400"/>
            <a:fld id="{6784DEEB-400F-4A16-B277-6282A1A9AAB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defTabSz="914400"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10541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bg1"/>
        </a:buClr>
        <a:buSzPct val="80000"/>
        <a:buFont typeface="Wingdings 2"/>
        <a:buChar char=""/>
        <a:defRPr kumimoji="0"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bg1"/>
        </a:buClr>
        <a:buSzPct val="90000"/>
        <a:buFont typeface="Wingdings"/>
        <a:buChar char=""/>
        <a:defRPr kumimoji="0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bg1"/>
        </a:buClr>
        <a:buFont typeface="Arial"/>
        <a:buChar char="▪"/>
        <a:defRPr kumimoji="0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bg1"/>
        </a:buClr>
        <a:buFont typeface="Arial"/>
        <a:buChar char="▪"/>
        <a:defRPr kumimoji="0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bg1"/>
        </a:buClr>
        <a:buFont typeface="Wingdings 3"/>
        <a:buChar char=""/>
        <a:defRPr kumimoji="0" lang="en-US" sz="2000" kern="1200" smtClean="0">
          <a:solidFill>
            <a:srgbClr val="FFFFFF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jview@gmu.ed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cadres.pepperdine.edu/ccar/images/action%20research.jpg" TargetMode="External"/><Relationship Id="rId7" Type="http://schemas.openxmlformats.org/officeDocument/2006/relationships/hyperlink" Target="http://www.enquirylearning.net/ELU/Issues/Research/Res1Ch4A.GI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hataboutus.org.uk/make_a_difference/action_research_cycle/Action_research_cycle.jpg" TargetMode="External"/><Relationship Id="rId5" Type="http://schemas.openxmlformats.org/officeDocument/2006/relationships/hyperlink" Target="http://celt.ust.hk/files/public/arcycle.jpg" TargetMode="External"/><Relationship Id="rId4" Type="http://schemas.openxmlformats.org/officeDocument/2006/relationships/hyperlink" Target="http://en.wikipedia.org/wiki/File:Systems_Model_of_Action-Research_Process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59432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n-US" dirty="0"/>
              <a:t>Incorporating Action Research for Big Social, Ecological and Learning Impacts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73356"/>
            <a:ext cx="8077200" cy="1499616"/>
          </a:xfrm>
        </p:spPr>
        <p:txBody>
          <a:bodyPr/>
          <a:lstStyle/>
          <a:p>
            <a:r>
              <a:rPr lang="en-US" dirty="0"/>
              <a:t>Drs. Susan Allen, Meagan Call-Cummings, Elizabeth </a:t>
            </a:r>
            <a:r>
              <a:rPr lang="en-US" dirty="0" err="1"/>
              <a:t>DeMulder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Dann Sklarew, Jessica </a:t>
            </a:r>
            <a:r>
              <a:rPr lang="en-US" dirty="0" err="1"/>
              <a:t>Srikantia</a:t>
            </a:r>
            <a:r>
              <a:rPr lang="en-US" dirty="0"/>
              <a:t> and </a:t>
            </a:r>
            <a:r>
              <a:rPr lang="en-US" dirty="0" err="1"/>
              <a:t>Jenice</a:t>
            </a:r>
            <a:r>
              <a:rPr lang="en-US" dirty="0"/>
              <a:t> L. View present: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849" y="504617"/>
            <a:ext cx="2187102" cy="21871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C6F661-7C66-D54E-B615-46F0C247E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4322" y="5341711"/>
            <a:ext cx="2032000" cy="1308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56DF0F-7BDD-C543-AB02-BC67871107ED}"/>
              </a:ext>
            </a:extLst>
          </p:cNvPr>
          <p:cNvSpPr txBox="1"/>
          <p:nvPr/>
        </p:nvSpPr>
        <p:spPr>
          <a:xfrm>
            <a:off x="0" y="6465145"/>
            <a:ext cx="36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85091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pi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905000"/>
            <a:ext cx="35814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52400" y="457200"/>
            <a:ext cx="3276600" cy="9239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u="sng">
                <a:latin typeface="Arial" charset="0"/>
                <a:cs typeface="Arial" charset="0"/>
              </a:rPr>
              <a:t>A</a:t>
            </a:r>
            <a:r>
              <a:rPr lang="en-US" sz="1800" b="1">
                <a:latin typeface="Arial" charset="0"/>
                <a:cs typeface="Arial" charset="0"/>
              </a:rPr>
              <a:t>SSESS </a:t>
            </a:r>
          </a:p>
          <a:p>
            <a:pPr algn="ctr"/>
            <a:r>
              <a:rPr lang="en-US" sz="1800" b="1">
                <a:latin typeface="Arial" charset="0"/>
                <a:cs typeface="Arial" charset="0"/>
              </a:rPr>
              <a:t>need for a change or action </a:t>
            </a:r>
          </a:p>
          <a:p>
            <a:pPr algn="ctr"/>
            <a:r>
              <a:rPr lang="en-US" sz="1800" b="1">
                <a:latin typeface="Arial" charset="0"/>
                <a:cs typeface="Arial" charset="0"/>
              </a:rPr>
              <a:t>(Data Collection &amp; Analysis)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52400" y="1676400"/>
            <a:ext cx="3276600" cy="9239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u="sng">
                <a:latin typeface="Arial" charset="0"/>
                <a:cs typeface="Arial" charset="0"/>
              </a:rPr>
              <a:t>I</a:t>
            </a:r>
            <a:r>
              <a:rPr lang="en-US" sz="1800" b="1">
                <a:latin typeface="Arial" charset="0"/>
                <a:cs typeface="Arial" charset="0"/>
              </a:rPr>
              <a:t>MPLEMENT </a:t>
            </a:r>
          </a:p>
          <a:p>
            <a:pPr algn="ctr"/>
            <a:r>
              <a:rPr lang="en-US" sz="1800" b="1">
                <a:latin typeface="Arial" charset="0"/>
                <a:cs typeface="Arial" charset="0"/>
              </a:rPr>
              <a:t>the change or action </a:t>
            </a:r>
          </a:p>
          <a:p>
            <a:pPr algn="ctr"/>
            <a:r>
              <a:rPr lang="en-US" sz="1800" b="1">
                <a:latin typeface="Arial" charset="0"/>
                <a:cs typeface="Arial" charset="0"/>
              </a:rPr>
              <a:t>(Try out new strategies)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52400" y="2895600"/>
            <a:ext cx="3276600" cy="9239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u="sng">
                <a:latin typeface="Arial" charset="0"/>
                <a:cs typeface="Arial" charset="0"/>
              </a:rPr>
              <a:t>S</a:t>
            </a:r>
            <a:r>
              <a:rPr lang="en-US" sz="1800" b="1">
                <a:latin typeface="Arial" charset="0"/>
                <a:cs typeface="Arial" charset="0"/>
              </a:rPr>
              <a:t>TUDY </a:t>
            </a:r>
          </a:p>
          <a:p>
            <a:pPr algn="ctr"/>
            <a:r>
              <a:rPr lang="en-US" sz="1800" b="1">
                <a:latin typeface="Arial" charset="0"/>
                <a:cs typeface="Arial" charset="0"/>
              </a:rPr>
              <a:t>the results</a:t>
            </a:r>
          </a:p>
          <a:p>
            <a:pPr algn="ctr"/>
            <a:r>
              <a:rPr lang="en-US" sz="1800" b="1">
                <a:latin typeface="Arial" charset="0"/>
                <a:cs typeface="Arial" charset="0"/>
              </a:rPr>
              <a:t>(Data Collection &amp; Analysis)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52400" y="4114800"/>
            <a:ext cx="3276600" cy="120015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u="sng">
                <a:latin typeface="Arial" charset="0"/>
                <a:cs typeface="Arial" charset="0"/>
              </a:rPr>
              <a:t>R</a:t>
            </a:r>
            <a:r>
              <a:rPr lang="en-US" sz="1800" b="1">
                <a:latin typeface="Arial" charset="0"/>
                <a:cs typeface="Arial" charset="0"/>
              </a:rPr>
              <a:t>ETHINK </a:t>
            </a:r>
          </a:p>
          <a:p>
            <a:pPr algn="ctr"/>
            <a:r>
              <a:rPr lang="en-US" sz="1800" b="1">
                <a:latin typeface="Arial" charset="0"/>
                <a:cs typeface="Arial" charset="0"/>
              </a:rPr>
              <a:t>the need, the change, and the results</a:t>
            </a:r>
          </a:p>
          <a:p>
            <a:pPr algn="ctr"/>
            <a:r>
              <a:rPr lang="en-US" sz="1800" b="1">
                <a:latin typeface="Arial" charset="0"/>
                <a:cs typeface="Arial" charset="0"/>
              </a:rPr>
              <a:t>(Reflection &amp; Dialogue)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0" y="6022975"/>
            <a:ext cx="9144000" cy="83099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CONTINUOUS IMPROVEMENT THROUGH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TEACHER ACTION RESEARCH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953000" y="4876800"/>
            <a:ext cx="404813" cy="4572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477000" y="4422775"/>
            <a:ext cx="381000" cy="4572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I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562600" y="3352800"/>
            <a:ext cx="354013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962400" y="3508375"/>
            <a:ext cx="387350" cy="4572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953000" y="2590800"/>
            <a:ext cx="381000" cy="4572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6477000" y="2898775"/>
            <a:ext cx="361950" cy="4572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I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5562600" y="1981200"/>
            <a:ext cx="354013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3962400" y="2136775"/>
            <a:ext cx="387350" cy="4572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4953000" y="3962400"/>
            <a:ext cx="404813" cy="4572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0625" y="-304800"/>
            <a:ext cx="28733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92B29B3-19BE-614B-A689-5DC1F6626C81}"/>
              </a:ext>
            </a:extLst>
          </p:cNvPr>
          <p:cNvSpPr txBox="1"/>
          <p:nvPr/>
        </p:nvSpPr>
        <p:spPr>
          <a:xfrm>
            <a:off x="0" y="0"/>
            <a:ext cx="580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Betsy </a:t>
            </a:r>
            <a:r>
              <a:rPr lang="en-US" dirty="0" err="1">
                <a:solidFill>
                  <a:srgbClr val="FFFF00"/>
                </a:solidFill>
              </a:rPr>
              <a:t>DeMulder</a:t>
            </a:r>
            <a:r>
              <a:rPr lang="en-US" dirty="0">
                <a:solidFill>
                  <a:srgbClr val="FFFF00"/>
                </a:solidFill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12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autoUpdateAnimBg="0"/>
      <p:bldP spid="3076" grpId="0" animBg="1" autoUpdateAnimBg="0"/>
      <p:bldP spid="3077" grpId="0" animBg="1" autoUpdateAnimBg="0"/>
      <p:bldP spid="3078" grpId="0" animBg="1" autoUpdateAnimBg="0"/>
      <p:bldP spid="3079" grpId="0" animBg="1" autoUpdateAnimBg="0"/>
      <p:bldP spid="3080" grpId="0" animBg="1" autoUpdateAnimBg="0"/>
      <p:bldP spid="3081" grpId="0" animBg="1" autoUpdateAnimBg="0"/>
      <p:bldP spid="3082" grpId="0" animBg="1" autoUpdateAnimBg="0"/>
      <p:bldP spid="3083" grpId="0" animBg="1" autoUpdateAnimBg="0"/>
      <p:bldP spid="3084" grpId="0" animBg="1" autoUpdateAnimBg="0"/>
      <p:bldP spid="3085" grpId="0" animBg="1" autoUpdateAnimBg="0"/>
      <p:bldP spid="3086" grpId="0" animBg="1" autoUpdateAnimBg="0"/>
      <p:bldP spid="3087" grpId="0" animBg="1" autoUpdateAnimBg="0"/>
      <p:bldP spid="308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D3E35-BB14-8B41-AF97-AEC4C227F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“Teaching” PAR at CEHD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89CED-B599-424D-B394-8C21D5648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Voices/experiences/expertise of historically marginalized should be meaningfully included at every step</a:t>
            </a:r>
          </a:p>
          <a:p>
            <a:r>
              <a:rPr lang="en-US" dirty="0"/>
              <a:t>Each class section is different, depending on “community’s” (students’) interests</a:t>
            </a:r>
          </a:p>
          <a:p>
            <a:r>
              <a:rPr lang="en-US" dirty="0"/>
              <a:t>Last year: “True Stories of Mason PhD Students”</a:t>
            </a:r>
          </a:p>
          <a:p>
            <a:r>
              <a:rPr lang="en-US" dirty="0"/>
              <a:t>Goal: create more “empowering” PhD programs at Mason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330283-61DE-5541-83B6-40F5702D2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80" y="352791"/>
            <a:ext cx="1422400" cy="1422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AB7B1E-6C54-074E-AF81-F7D34C559595}"/>
              </a:ext>
            </a:extLst>
          </p:cNvPr>
          <p:cNvSpPr txBox="1"/>
          <p:nvPr/>
        </p:nvSpPr>
        <p:spPr>
          <a:xfrm>
            <a:off x="0" y="-72192"/>
            <a:ext cx="580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Meagan Call-Cummings: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01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830"/>
    </mc:Choice>
    <mc:Fallback xmlns="">
      <p:transition spd="slow" advTm="9683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D3E35-BB14-8B41-AF97-AEC4C227F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Local High School Community Action Group (CAG)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89CED-B599-424D-B394-8C21D5648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Invited by principal to “build community”</a:t>
            </a:r>
          </a:p>
          <a:p>
            <a:r>
              <a:rPr lang="en-US" dirty="0"/>
              <a:t>Working with teachers and students</a:t>
            </a:r>
          </a:p>
          <a:p>
            <a:r>
              <a:rPr lang="en-US" dirty="0"/>
              <a:t>Data collection and analysis 2017-2018</a:t>
            </a:r>
          </a:p>
          <a:p>
            <a:r>
              <a:rPr lang="en-US" dirty="0"/>
              <a:t>Finding: Ask the “hard” questions</a:t>
            </a:r>
          </a:p>
          <a:p>
            <a:r>
              <a:rPr lang="en-US" dirty="0"/>
              <a:t>Action: Create space and time for courageous dialogue with people we don’t know, don’t understand, don’t agree with</a:t>
            </a:r>
          </a:p>
          <a:p>
            <a:r>
              <a:rPr lang="en-US" dirty="0"/>
              <a:t>Continue to collect data, iterative process</a:t>
            </a:r>
          </a:p>
          <a:p>
            <a:r>
              <a:rPr lang="en-US" dirty="0"/>
              <a:t>PAR in schools is </a:t>
            </a:r>
            <a:r>
              <a:rPr lang="en-US" i="1" u="sng" dirty="0"/>
              <a:t>hard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844E6B-D09D-0849-A921-A57223E0C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920" y="352791"/>
            <a:ext cx="1422400" cy="1422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919B57-7463-CB45-AE6D-756071940C6C}"/>
              </a:ext>
            </a:extLst>
          </p:cNvPr>
          <p:cNvSpPr txBox="1"/>
          <p:nvPr/>
        </p:nvSpPr>
        <p:spPr>
          <a:xfrm>
            <a:off x="0" y="-72192"/>
            <a:ext cx="580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Meagan Call-Cummings: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57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07"/>
    </mc:Choice>
    <mc:Fallback xmlns="">
      <p:transition spd="slow" advTm="9100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825A5-3FBB-094F-9F55-8A97D04D7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 in Conflict Resolution 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5F1BB-9EC6-304C-AF87-7BBD9CD11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Graduate Courses</a:t>
            </a:r>
          </a:p>
          <a:p>
            <a:pPr lvl="1"/>
            <a:r>
              <a:rPr lang="en-US" dirty="0"/>
              <a:t>Applied Practice and Theory Courses</a:t>
            </a:r>
          </a:p>
          <a:p>
            <a:pPr lvl="1"/>
            <a:r>
              <a:rPr lang="en-US" dirty="0"/>
              <a:t>Engaging Current Conflicts</a:t>
            </a:r>
          </a:p>
          <a:p>
            <a:r>
              <a:rPr lang="en-US" dirty="0"/>
              <a:t>Doing conflict resolution practice with teams from across the conflict divides</a:t>
            </a:r>
          </a:p>
          <a:p>
            <a:r>
              <a:rPr lang="en-US" dirty="0"/>
              <a:t>Recent Action Research Dissertations</a:t>
            </a:r>
          </a:p>
          <a:p>
            <a:pPr lvl="1"/>
            <a:r>
              <a:rPr lang="en-US" dirty="0"/>
              <a:t>Phil </a:t>
            </a:r>
            <a:r>
              <a:rPr lang="en-US" dirty="0" err="1"/>
              <a:t>Gamaghelyan</a:t>
            </a:r>
            <a:endParaRPr lang="en-US" dirty="0"/>
          </a:p>
          <a:p>
            <a:pPr lvl="1"/>
            <a:r>
              <a:rPr lang="en-US" dirty="0"/>
              <a:t>Rochelle Arms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2259DE-63A7-A94E-AA88-5BBF81E95D9E}"/>
              </a:ext>
            </a:extLst>
          </p:cNvPr>
          <p:cNvSpPr txBox="1"/>
          <p:nvPr/>
        </p:nvSpPr>
        <p:spPr>
          <a:xfrm>
            <a:off x="0" y="-72192"/>
            <a:ext cx="580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Susan Allen: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372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1DF99FD-90CF-E242-9119-596EE86A32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53" b="10647"/>
          <a:stretch/>
        </p:blipFill>
        <p:spPr>
          <a:xfrm>
            <a:off x="1359252" y="3380016"/>
            <a:ext cx="2863197" cy="1632858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100A396-5D9D-374A-8F30-0BD911C9E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Global, Act Local Scale AR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2317F42E-4567-104D-9563-01C20B7BE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66610" y="2557156"/>
            <a:ext cx="6672806" cy="3355182"/>
          </a:xfrm>
        </p:spPr>
      </p:pic>
      <p:sp>
        <p:nvSpPr>
          <p:cNvPr id="7" name="Vertical Text Placeholder 6">
            <a:extLst>
              <a:ext uri="{FF2B5EF4-FFF2-40B4-BE49-F238E27FC236}">
                <a16:creationId xmlns:a16="http://schemas.microsoft.com/office/drawing/2014/main" id="{B0FD2BB2-A218-CA42-BF7B-12D66D440DC0}"/>
              </a:ext>
            </a:extLst>
          </p:cNvPr>
          <p:cNvSpPr>
            <a:spLocks noGrp="1"/>
          </p:cNvSpPr>
          <p:nvPr>
            <p:ph type="body" orient="vert" idx="4294967295"/>
          </p:nvPr>
        </p:nvSpPr>
        <p:spPr>
          <a:xfrm>
            <a:off x="-97971" y="1991347"/>
            <a:ext cx="9258300" cy="565809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US" dirty="0"/>
              <a:t>2000-2015	 					 	  2015-2030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53680-AD7D-1643-B49F-70E6405B1B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0" y="2581627"/>
            <a:ext cx="1381840" cy="33546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CC7873-EFDD-8A4A-AD4F-F9E3A26ECE25}"/>
              </a:ext>
            </a:extLst>
          </p:cNvPr>
          <p:cNvSpPr txBox="1"/>
          <p:nvPr/>
        </p:nvSpPr>
        <p:spPr>
          <a:xfrm>
            <a:off x="16052" y="-89581"/>
            <a:ext cx="580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Dann Sklarew: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3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115818-EC5E-D145-AF3C-1420A0F21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Global, Act Local Scale AR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19076-B4F8-FB4B-A31B-6C53DF904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 Impacts		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53C7BD-9038-474C-9A67-7CF7CEDA55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recycling programs at Dick’s, Red Bull, Starbucks, skate park and 4 mosques</a:t>
            </a:r>
          </a:p>
          <a:p>
            <a:endParaRPr lang="en-US" dirty="0"/>
          </a:p>
          <a:p>
            <a:r>
              <a:rPr lang="en-US" dirty="0"/>
              <a:t>Students develop AR and project mgmt. skills</a:t>
            </a:r>
          </a:p>
          <a:p>
            <a:endParaRPr lang="en-US" dirty="0"/>
          </a:p>
          <a:p>
            <a:r>
              <a:rPr lang="en-US" dirty="0"/>
              <a:t>Building subject matter experience/expertise</a:t>
            </a:r>
          </a:p>
          <a:p>
            <a:pPr marL="118872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32F59C-1008-FA43-A575-0C646ED01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AR LESSONS LEARNED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65989C-CD96-7C49-9329-A342777F79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Problem/opportunity statement frames options</a:t>
            </a:r>
          </a:p>
          <a:p>
            <a:endParaRPr lang="en-US" dirty="0"/>
          </a:p>
          <a:p>
            <a:r>
              <a:rPr lang="en-US" dirty="0"/>
              <a:t>Conceive of a “novum,” test “Theory of Change”</a:t>
            </a:r>
          </a:p>
          <a:p>
            <a:endParaRPr lang="en-US" dirty="0"/>
          </a:p>
          <a:p>
            <a:r>
              <a:rPr lang="en-US" dirty="0"/>
              <a:t>Fumbles and pivots normal</a:t>
            </a:r>
          </a:p>
          <a:p>
            <a:endParaRPr lang="en-US" dirty="0"/>
          </a:p>
          <a:p>
            <a:r>
              <a:rPr lang="en-US" dirty="0"/>
              <a:t>Some projects realized across series of cohorts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7BBAA4-A562-D94C-83F0-3909E0AAA8DB}"/>
              </a:ext>
            </a:extLst>
          </p:cNvPr>
          <p:cNvSpPr txBox="1"/>
          <p:nvPr/>
        </p:nvSpPr>
        <p:spPr>
          <a:xfrm>
            <a:off x="16052" y="-89581"/>
            <a:ext cx="580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Dann Sklarew: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135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FFE622-9661-AA4F-B6D8-A0F07B10B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Graduate AR Courses + Certificate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6E25742-D346-0B41-A8BC-A385E8CDE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 for Social Change and/or Environmental Sustainability</a:t>
            </a:r>
          </a:p>
          <a:p>
            <a:endParaRPr lang="en-US" dirty="0"/>
          </a:p>
          <a:p>
            <a:r>
              <a:rPr lang="en-US" dirty="0"/>
              <a:t>Fall Course: AR Theory and Practice</a:t>
            </a:r>
          </a:p>
          <a:p>
            <a:r>
              <a:rPr lang="en-US" dirty="0"/>
              <a:t>Spring Course: Practicum </a:t>
            </a:r>
          </a:p>
          <a:p>
            <a:endParaRPr lang="en-US" dirty="0"/>
          </a:p>
          <a:p>
            <a:r>
              <a:rPr lang="en-US" dirty="0"/>
              <a:t>Certificate planned to include the fall and spring course, plus three from home units.</a:t>
            </a:r>
          </a:p>
        </p:txBody>
      </p:sp>
    </p:spTree>
    <p:extLst>
      <p:ext uri="{BB962C8B-B14F-4D97-AF65-F5344CB8AC3E}">
        <p14:creationId xmlns:p14="http://schemas.microsoft.com/office/powerpoint/2010/main" val="962940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8A004-0664-6445-95B7-783F13D17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Opportunities to strengthen AR @ Mason?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4AA6-9DC5-E943-8245-4A4D2EFDD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suggest?</a:t>
            </a:r>
          </a:p>
          <a:p>
            <a:r>
              <a:rPr lang="en-US" dirty="0"/>
              <a:t>What opportunities do you see?</a:t>
            </a:r>
          </a:p>
        </p:txBody>
      </p:sp>
    </p:spTree>
    <p:extLst>
      <p:ext uri="{BB962C8B-B14F-4D97-AF65-F5344CB8AC3E}">
        <p14:creationId xmlns:p14="http://schemas.microsoft.com/office/powerpoint/2010/main" val="63484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02C5E-FFAC-4647-B4DA-A1B3CC753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more Action Research?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A7C3B-08F4-1945-8962-512285BF4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118872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To join our community, </a:t>
            </a:r>
          </a:p>
          <a:p>
            <a:pPr marL="118872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118872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please contact </a:t>
            </a:r>
          </a:p>
          <a:p>
            <a:pPr marL="118872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118872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Dr. </a:t>
            </a:r>
            <a:r>
              <a:rPr lang="en-US" dirty="0" err="1">
                <a:solidFill>
                  <a:schemeClr val="bg1"/>
                </a:solidFill>
              </a:rPr>
              <a:t>Jenice</a:t>
            </a:r>
            <a:r>
              <a:rPr lang="en-US" dirty="0">
                <a:solidFill>
                  <a:schemeClr val="bg1"/>
                </a:solidFill>
              </a:rPr>
              <a:t> L. View</a:t>
            </a: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118872" indent="0" algn="ctr">
              <a:buNone/>
            </a:pPr>
            <a:endParaRPr lang="en-US" u="sng" dirty="0">
              <a:solidFill>
                <a:schemeClr val="tx1"/>
              </a:solidFill>
              <a:hlinkClick r:id="rId3"/>
            </a:endParaRPr>
          </a:p>
          <a:p>
            <a:pPr marL="118872" indent="0" algn="ctr">
              <a:buNone/>
            </a:pPr>
            <a:r>
              <a:rPr lang="en-US" u="sng" dirty="0">
                <a:solidFill>
                  <a:schemeClr val="tx1"/>
                </a:solidFill>
                <a:hlinkClick r:id="rId3"/>
              </a:rPr>
              <a:t>jview@gmu.edu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54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1E092-5562-F141-AA22-EF2CE0FE5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2BF42-756A-8149-BD7C-A14B5F605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Action Research?</a:t>
            </a:r>
          </a:p>
          <a:p>
            <a:r>
              <a:rPr lang="en-US" dirty="0"/>
              <a:t>Who are we? </a:t>
            </a:r>
          </a:p>
          <a:p>
            <a:r>
              <a:rPr lang="en-US" dirty="0"/>
              <a:t>How do we each use Action Research in our teaching?</a:t>
            </a:r>
          </a:p>
          <a:p>
            <a:r>
              <a:rPr lang="en-US" dirty="0"/>
              <a:t>Multidisciplinary Action Research Course for CEHD, EVPP, S-CAR, SCHAR</a:t>
            </a:r>
          </a:p>
          <a:p>
            <a:r>
              <a:rPr lang="en-US" dirty="0"/>
              <a:t>What opportunities do you see to strengthen Action Research at Mason?</a:t>
            </a:r>
          </a:p>
          <a:p>
            <a:r>
              <a:rPr lang="en-US" dirty="0"/>
              <a:t>(Join us! Contact </a:t>
            </a:r>
            <a:r>
              <a:rPr lang="en-US" dirty="0" err="1"/>
              <a:t>jview@gmu.edu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53B6FA-A7B0-A74B-8836-DCE2ED76579A}"/>
              </a:ext>
            </a:extLst>
          </p:cNvPr>
          <p:cNvSpPr txBox="1"/>
          <p:nvPr/>
        </p:nvSpPr>
        <p:spPr>
          <a:xfrm>
            <a:off x="0" y="6465145"/>
            <a:ext cx="36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656954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06B90-67C7-D349-8158-920A079C9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Action Research?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D4D85-F202-724B-A736-2827682BE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Democratic and participative knowledge creation to address issues of concern. </a:t>
            </a:r>
          </a:p>
          <a:p>
            <a:r>
              <a:rPr lang="en-US" sz="2400" dirty="0"/>
              <a:t>Co-creation of knowing with people, not on or about people.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4C1B80-8B51-994C-AB14-D9C50F50450C}"/>
              </a:ext>
            </a:extLst>
          </p:cNvPr>
          <p:cNvSpPr txBox="1"/>
          <p:nvPr/>
        </p:nvSpPr>
        <p:spPr>
          <a:xfrm>
            <a:off x="-158988" y="6221545"/>
            <a:ext cx="78790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Sources: </a:t>
            </a:r>
            <a:r>
              <a:rPr lang="en-US" sz="900" dirty="0">
                <a:hlinkClick r:id="rId3" invalidUrl="http://cadres.pepperdine.edu/ccar/images/action research.jpg"/>
              </a:rPr>
              <a:t>http://cadres.pepperdine.edu/ccar/images/action%20research.jpg</a:t>
            </a:r>
            <a:r>
              <a:rPr lang="en-US" sz="900" dirty="0"/>
              <a:t> ; </a:t>
            </a:r>
            <a:r>
              <a:rPr lang="en-US" sz="900" dirty="0">
                <a:hlinkClick r:id="rId4"/>
              </a:rPr>
              <a:t>http://en.wikipedia.org/wiki/File:Systems_Model_of_Action-Research_Process.jpg</a:t>
            </a:r>
            <a:r>
              <a:rPr lang="en-US" sz="900" dirty="0"/>
              <a:t>  ; </a:t>
            </a:r>
            <a:r>
              <a:rPr lang="en-US" sz="900" dirty="0">
                <a:hlinkClick r:id="rId5"/>
              </a:rPr>
              <a:t>http://celt.ust.hk/files/public/arcycle.jpg</a:t>
            </a:r>
            <a:r>
              <a:rPr lang="en-US" sz="900" dirty="0"/>
              <a:t> ; </a:t>
            </a:r>
            <a:r>
              <a:rPr lang="en-US" sz="900" dirty="0">
                <a:hlinkClick r:id="rId6"/>
              </a:rPr>
              <a:t>http://www.whataboutus.org.uk/make_a_difference/action_research_cycle/Action_research_cycle.jpg</a:t>
            </a:r>
            <a:r>
              <a:rPr lang="en-US" sz="900" dirty="0"/>
              <a:t>  ; </a:t>
            </a:r>
            <a:r>
              <a:rPr lang="en-US" sz="900" dirty="0">
                <a:hlinkClick r:id="rId7"/>
              </a:rPr>
              <a:t>http://www.enquirylearning.net/ELU/Issues/Research/Res1Ch4A.GIF</a:t>
            </a:r>
            <a:r>
              <a:rPr lang="en-US" sz="9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4AEAA1-CDA7-5148-8C4E-C0C399C579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215" y="3261744"/>
            <a:ext cx="1901570" cy="2776293"/>
          </a:xfrm>
          <a:prstGeom prst="rect">
            <a:avLst/>
          </a:prstGeom>
        </p:spPr>
      </p:pic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0352DFE1-2328-D149-B736-1103D0453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8976" y="6547690"/>
            <a:ext cx="656967" cy="45719"/>
          </a:xfrm>
        </p:spPr>
        <p:txBody>
          <a:bodyPr/>
          <a:lstStyle/>
          <a:p>
            <a:fld id="{022B156B-59AE-415F-B24B-8756D48BB9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9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D988-CB73-5946-860A-9189F00E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use AR in classes? </a:t>
            </a:r>
            <a:br>
              <a:rPr lang="en-US" dirty="0"/>
            </a:br>
            <a:r>
              <a:rPr lang="en-US" dirty="0"/>
              <a:t>		Impacts? 	Lessons?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033BF-9E5F-7145-929A-B6EFABE9A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/>
              <a:t>Jenice</a:t>
            </a:r>
            <a:r>
              <a:rPr lang="en-US" b="1" dirty="0"/>
              <a:t> L. View </a:t>
            </a:r>
            <a:r>
              <a:rPr lang="en-US" dirty="0"/>
              <a:t>(Graduate School of Education)</a:t>
            </a:r>
          </a:p>
          <a:p>
            <a:endParaRPr lang="en-US" dirty="0"/>
          </a:p>
          <a:p>
            <a:r>
              <a:rPr lang="en-US" b="1" dirty="0"/>
              <a:t>Jessica </a:t>
            </a:r>
            <a:r>
              <a:rPr lang="en-US" b="1" dirty="0" err="1"/>
              <a:t>Srikantia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Schar</a:t>
            </a:r>
            <a:r>
              <a:rPr lang="en-US" dirty="0"/>
              <a:t> School of Policy &amp; Gov.)</a:t>
            </a:r>
          </a:p>
          <a:p>
            <a:endParaRPr lang="en-US" b="1" dirty="0"/>
          </a:p>
          <a:p>
            <a:r>
              <a:rPr lang="en-US" b="1" dirty="0"/>
              <a:t>Betsy </a:t>
            </a:r>
            <a:r>
              <a:rPr lang="en-US" b="1" dirty="0" err="1"/>
              <a:t>DeMulder</a:t>
            </a:r>
            <a:r>
              <a:rPr lang="en-US" b="1" dirty="0"/>
              <a:t> </a:t>
            </a:r>
            <a:r>
              <a:rPr lang="en-US" dirty="0"/>
              <a:t>(GSE)</a:t>
            </a:r>
          </a:p>
          <a:p>
            <a:endParaRPr lang="en-US" dirty="0"/>
          </a:p>
          <a:p>
            <a:r>
              <a:rPr lang="en-US" b="1" dirty="0"/>
              <a:t>Meagan Call-Cummings </a:t>
            </a:r>
            <a:r>
              <a:rPr lang="en-US" dirty="0"/>
              <a:t>(GSE)</a:t>
            </a:r>
          </a:p>
          <a:p>
            <a:endParaRPr lang="en-US" dirty="0"/>
          </a:p>
          <a:p>
            <a:r>
              <a:rPr lang="en-US" b="1" dirty="0"/>
              <a:t>Susan Allen </a:t>
            </a:r>
            <a:r>
              <a:rPr lang="en-US" dirty="0"/>
              <a:t>(S-CAR)</a:t>
            </a:r>
          </a:p>
          <a:p>
            <a:endParaRPr lang="en-US" dirty="0"/>
          </a:p>
          <a:p>
            <a:r>
              <a:rPr lang="en-US" b="1" dirty="0"/>
              <a:t>Dann Sklarew </a:t>
            </a:r>
            <a:r>
              <a:rPr lang="en-US" dirty="0"/>
              <a:t>(Environmental Science &amp; Policy)</a:t>
            </a:r>
          </a:p>
        </p:txBody>
      </p:sp>
    </p:spTree>
    <p:extLst>
      <p:ext uri="{BB962C8B-B14F-4D97-AF65-F5344CB8AC3E}">
        <p14:creationId xmlns:p14="http://schemas.microsoft.com/office/powerpoint/2010/main" val="1208724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AC36B1F-3306-B542-86E8-59E5E9C66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8434010"/>
              </p:ext>
            </p:extLst>
          </p:nvPr>
        </p:nvGraphicFramePr>
        <p:xfrm>
          <a:off x="0" y="0"/>
          <a:ext cx="896815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97DE347-BC37-5243-8656-2850A8F4EA19}"/>
              </a:ext>
            </a:extLst>
          </p:cNvPr>
          <p:cNvSpPr txBox="1"/>
          <p:nvPr/>
        </p:nvSpPr>
        <p:spPr>
          <a:xfrm>
            <a:off x="0" y="0"/>
            <a:ext cx="580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Jenice</a:t>
            </a:r>
            <a:r>
              <a:rPr lang="en-US" dirty="0">
                <a:solidFill>
                  <a:srgbClr val="FFFF00"/>
                </a:solidFill>
              </a:rPr>
              <a:t> View: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2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098"/>
    </mc:Choice>
    <mc:Fallback xmlns="">
      <p:transition spd="slow" advTm="9209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808426" y="1428751"/>
            <a:ext cx="4045199" cy="1318199"/>
          </a:xfrm>
          <a:prstGeom prst="rect">
            <a:avLst/>
          </a:prstGeom>
          <a:ln>
            <a:noFill/>
          </a:ln>
        </p:spPr>
        <p:txBody>
          <a:bodyPr vert="horz" lIns="91425" tIns="91425" rIns="91425" bIns="91425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" sz="3000">
                <a:solidFill>
                  <a:schemeClr val="lt1"/>
                </a:solidFill>
              </a:rPr>
              <a:t>Learning Historic Places with Diverse Populations 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2"/>
          </p:nvPr>
        </p:nvSpPr>
        <p:spPr>
          <a:xfrm>
            <a:off x="437125" y="1581451"/>
            <a:ext cx="3837000" cy="369509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>
              <a:buNone/>
            </a:pPr>
            <a:endParaRPr sz="1500"/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001" y="1428750"/>
            <a:ext cx="4048125" cy="40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3376" y="3165322"/>
            <a:ext cx="3955301" cy="21112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4C1A9E-7F80-D04D-9065-4EBF7F973F74}"/>
              </a:ext>
            </a:extLst>
          </p:cNvPr>
          <p:cNvSpPr txBox="1"/>
          <p:nvPr/>
        </p:nvSpPr>
        <p:spPr>
          <a:xfrm>
            <a:off x="0" y="-72192"/>
            <a:ext cx="580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Jenice</a:t>
            </a:r>
            <a:r>
              <a:rPr lang="en-US" dirty="0">
                <a:solidFill>
                  <a:srgbClr val="FFFF00"/>
                </a:solidFill>
              </a:rPr>
              <a:t> View: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62883"/>
      </p:ext>
    </p:extLst>
  </p:cSld>
  <p:clrMapOvr>
    <a:masterClrMapping/>
  </p:clrMapOvr>
  <p:transition spd="slow" advTm="63222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0F33F-47F0-4009-AF3F-164F47FAE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PAR building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50F70-38D8-4E41-B607-BA2E75806D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Inner shifts </a:t>
            </a:r>
          </a:p>
          <a:p>
            <a:pPr lvl="1"/>
            <a:r>
              <a:rPr lang="en-US" dirty="0"/>
              <a:t>Relinquishing control</a:t>
            </a:r>
          </a:p>
          <a:p>
            <a:pPr lvl="1"/>
            <a:r>
              <a:rPr lang="en-US" dirty="0"/>
              <a:t>Comfort with ambiguity</a:t>
            </a:r>
          </a:p>
          <a:p>
            <a:pPr lvl="1"/>
            <a:r>
              <a:rPr lang="en-US" dirty="0"/>
              <a:t>Significance of 2</a:t>
            </a:r>
            <a:r>
              <a:rPr lang="en-US" baseline="30000" dirty="0"/>
              <a:t>nd</a:t>
            </a:r>
            <a:r>
              <a:rPr lang="en-US" dirty="0"/>
              <a:t> order meanings/realities vs just content-level</a:t>
            </a:r>
          </a:p>
          <a:p>
            <a:pPr lvl="1"/>
            <a:r>
              <a:rPr lang="en-US" dirty="0"/>
              <a:t>Appreciating process vs only outcomes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461A5-96BA-4B24-8E82-E0F0368898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Outer challenges</a:t>
            </a:r>
          </a:p>
          <a:p>
            <a:pPr lvl="1"/>
            <a:r>
              <a:rPr lang="en-US" dirty="0"/>
              <a:t>institutional structures (e.g., dissertation requirements, deadlines for deliverables)</a:t>
            </a:r>
          </a:p>
          <a:p>
            <a:pPr lvl="1"/>
            <a:r>
              <a:rPr lang="en-US" dirty="0"/>
              <a:t>Social, cultural and institutional rewards for ownership/control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F8F3C7-BE15-234E-A445-CD9781ED25BE}"/>
              </a:ext>
            </a:extLst>
          </p:cNvPr>
          <p:cNvSpPr txBox="1"/>
          <p:nvPr/>
        </p:nvSpPr>
        <p:spPr>
          <a:xfrm>
            <a:off x="0" y="-84224"/>
            <a:ext cx="580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Jessica </a:t>
            </a:r>
            <a:r>
              <a:rPr lang="en-US" dirty="0" err="1">
                <a:solidFill>
                  <a:srgbClr val="FFFF00"/>
                </a:solidFill>
              </a:rPr>
              <a:t>Srikantia</a:t>
            </a:r>
            <a:r>
              <a:rPr lang="en-US" dirty="0">
                <a:solidFill>
                  <a:srgbClr val="FFFF00"/>
                </a:solidFill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10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2004F-1BD7-4737-8AEE-07BE636D7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and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FC67D-38A5-412A-B3A4-7BA9E7FBD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9817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Shifts in mindset happen with scaffolding</a:t>
            </a:r>
          </a:p>
          <a:p>
            <a:endParaRPr lang="en-US" dirty="0"/>
          </a:p>
          <a:p>
            <a:r>
              <a:rPr lang="en-US" dirty="0"/>
              <a:t>Ongoing mindfulness required to achieve AR at process level of practice</a:t>
            </a:r>
          </a:p>
          <a:p>
            <a:endParaRPr lang="en-US" dirty="0"/>
          </a:p>
          <a:p>
            <a:r>
              <a:rPr lang="en-US" dirty="0"/>
              <a:t>AR invites learning new ways to relate in groups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1CD6B-4698-423C-976C-B1C9F6339D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Outer pressures can create tendencies to default to outcome orientation, content over process, etc.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E494A6-FA4E-294C-AE7C-EE95B2AA433D}"/>
              </a:ext>
            </a:extLst>
          </p:cNvPr>
          <p:cNvSpPr txBox="1"/>
          <p:nvPr/>
        </p:nvSpPr>
        <p:spPr>
          <a:xfrm>
            <a:off x="0" y="-84224"/>
            <a:ext cx="580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Jessica </a:t>
            </a:r>
            <a:r>
              <a:rPr lang="en-US" dirty="0" err="1">
                <a:solidFill>
                  <a:srgbClr val="FFFF00"/>
                </a:solidFill>
              </a:rPr>
              <a:t>Srikantia</a:t>
            </a:r>
            <a:r>
              <a:rPr lang="en-US" dirty="0">
                <a:solidFill>
                  <a:srgbClr val="FFFF00"/>
                </a:solidFill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8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2608" y="0"/>
            <a:ext cx="8851392" cy="1499616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Teacher Action Research: </a:t>
            </a:r>
            <a:br>
              <a:rPr lang="en-US" sz="3600" dirty="0"/>
            </a:br>
            <a:r>
              <a:rPr lang="en-US" sz="3600" dirty="0"/>
              <a:t>Improving Teaching &amp; Learning 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800664"/>
            <a:ext cx="9144000" cy="5057335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en-US" sz="4200" b="1" dirty="0"/>
              <a:t>Process Starts with Intentional Questions:</a:t>
            </a:r>
          </a:p>
          <a:p>
            <a:pPr marL="118872" indent="0">
              <a:buNone/>
            </a:pPr>
            <a:r>
              <a:rPr lang="en-US" dirty="0"/>
              <a:t> </a:t>
            </a:r>
          </a:p>
          <a:p>
            <a:r>
              <a:rPr lang="en-US" sz="3800" dirty="0"/>
              <a:t>A problem from your classroom</a:t>
            </a:r>
            <a:br>
              <a:rPr lang="en-US" sz="3800" dirty="0"/>
            </a:br>
            <a:endParaRPr lang="en-US" sz="3800" dirty="0"/>
          </a:p>
          <a:p>
            <a:r>
              <a:rPr lang="en-US" sz="3800" dirty="0"/>
              <a:t>A puzzle or dilemma about the learning of a particular student or group of students</a:t>
            </a:r>
            <a:br>
              <a:rPr lang="en-US" sz="3800" dirty="0"/>
            </a:br>
            <a:endParaRPr lang="en-US" sz="3800" dirty="0"/>
          </a:p>
          <a:p>
            <a:r>
              <a:rPr lang="en-US" sz="3800" dirty="0"/>
              <a:t>A question you have about your teaching</a:t>
            </a:r>
            <a:br>
              <a:rPr lang="en-US" sz="3800" dirty="0"/>
            </a:br>
            <a:endParaRPr lang="en-US" sz="3800" dirty="0"/>
          </a:p>
          <a:p>
            <a:r>
              <a:rPr lang="en-US" sz="3800" dirty="0"/>
              <a:t>A situation that has arisen in your classroom</a:t>
            </a:r>
            <a:br>
              <a:rPr lang="en-US" sz="3800" dirty="0"/>
            </a:br>
            <a:endParaRPr lang="en-US" sz="3800" dirty="0"/>
          </a:p>
          <a:p>
            <a:r>
              <a:rPr lang="en-US" sz="3800" dirty="0"/>
              <a:t>How to develop and support particular learning qualities</a:t>
            </a:r>
          </a:p>
          <a:p>
            <a:pPr marL="118872" indent="0">
              <a:buNone/>
            </a:pPr>
            <a:r>
              <a:rPr lang="en-US" sz="3800" dirty="0"/>
              <a:t>    (e.g., motivation, engagement, etc.)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9B7398-647B-014F-9832-0AF823712F94}"/>
              </a:ext>
            </a:extLst>
          </p:cNvPr>
          <p:cNvSpPr txBox="1"/>
          <p:nvPr/>
        </p:nvSpPr>
        <p:spPr>
          <a:xfrm>
            <a:off x="0" y="-84224"/>
            <a:ext cx="580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Betsy </a:t>
            </a:r>
            <a:r>
              <a:rPr lang="en-US" dirty="0" err="1">
                <a:solidFill>
                  <a:srgbClr val="FFFF00"/>
                </a:solidFill>
              </a:rPr>
              <a:t>DeMulder</a:t>
            </a:r>
            <a:r>
              <a:rPr lang="en-US" dirty="0">
                <a:solidFill>
                  <a:srgbClr val="FFFF00"/>
                </a:solidFill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475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ustom GMU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FFD478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11042</TotalTime>
  <Words>961</Words>
  <Application>Microsoft Macintosh PowerPoint</Application>
  <PresentationFormat>On-screen Show (4:3)</PresentationFormat>
  <Paragraphs>189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Incorporating Action Research for Big Social, Ecological and Learning Impacts</vt:lpstr>
      <vt:lpstr>Overview</vt:lpstr>
      <vt:lpstr>What is Action Research?</vt:lpstr>
      <vt:lpstr>How to use AR in classes?    Impacts?  Lessons?</vt:lpstr>
      <vt:lpstr>PowerPoint Presentation</vt:lpstr>
      <vt:lpstr>Learning Historic Places with Diverse Populations </vt:lpstr>
      <vt:lpstr>Teaching PAR building blocks</vt:lpstr>
      <vt:lpstr>Lessons and Challenges</vt:lpstr>
      <vt:lpstr>Teacher Action Research:  Improving Teaching &amp; Learning  </vt:lpstr>
      <vt:lpstr>PowerPoint Presentation</vt:lpstr>
      <vt:lpstr>“Teaching” PAR at CEHD</vt:lpstr>
      <vt:lpstr>Local High School Community Action Group (CAG)</vt:lpstr>
      <vt:lpstr>AR in Conflict Resolution   </vt:lpstr>
      <vt:lpstr>Think Global, Act Local Scale AR</vt:lpstr>
      <vt:lpstr>Think Global, Act Local Scale AR</vt:lpstr>
      <vt:lpstr>Graduate AR Courses + Certificate</vt:lpstr>
      <vt:lpstr>Opportunities to strengthen AR @ Mason?</vt:lpstr>
      <vt:lpstr>Want more Action Research?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Standards</dc:title>
  <dc:creator>Jeffrey Flitter</dc:creator>
  <cp:lastModifiedBy>Andrew Atticus Kierig</cp:lastModifiedBy>
  <cp:revision>403</cp:revision>
  <cp:lastPrinted>2018-09-22T02:12:35Z</cp:lastPrinted>
  <dcterms:created xsi:type="dcterms:W3CDTF">2016-08-29T23:51:58Z</dcterms:created>
  <dcterms:modified xsi:type="dcterms:W3CDTF">2018-09-22T02:12:39Z</dcterms:modified>
</cp:coreProperties>
</file>