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7" r:id="rId2"/>
    <p:sldId id="281" r:id="rId3"/>
    <p:sldId id="284" r:id="rId4"/>
    <p:sldId id="275" r:id="rId5"/>
    <p:sldId id="294" r:id="rId6"/>
    <p:sldId id="285" r:id="rId7"/>
    <p:sldId id="282" r:id="rId8"/>
    <p:sldId id="287" r:id="rId9"/>
    <p:sldId id="279" r:id="rId10"/>
    <p:sldId id="283" r:id="rId11"/>
    <p:sldId id="288" r:id="rId12"/>
    <p:sldId id="278" r:id="rId13"/>
    <p:sldId id="272" r:id="rId14"/>
    <p:sldId id="280" r:id="rId15"/>
    <p:sldId id="292" r:id="rId16"/>
    <p:sldId id="290" r:id="rId17"/>
    <p:sldId id="293" r:id="rId18"/>
    <p:sldId id="29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20" autoAdjust="0"/>
    <p:restoredTop sz="94660"/>
  </p:normalViewPr>
  <p:slideViewPr>
    <p:cSldViewPr snapToGrid="0">
      <p:cViewPr varScale="1">
        <p:scale>
          <a:sx n="105" d="100"/>
          <a:sy n="105" d="100"/>
        </p:scale>
        <p:origin x="132" y="360"/>
      </p:cViewPr>
      <p:guideLst/>
    </p:cSldViewPr>
  </p:slideViewPr>
  <p:notesTextViewPr>
    <p:cViewPr>
      <p:scale>
        <a:sx n="1" d="1"/>
        <a:sy n="1" d="1"/>
      </p:scale>
      <p:origin x="0" y="0"/>
    </p:cViewPr>
  </p:notesTextViewPr>
  <p:sorterViewPr>
    <p:cViewPr>
      <p:scale>
        <a:sx n="100" d="100"/>
        <a:sy n="100" d="100"/>
      </p:scale>
      <p:origin x="0" y="-1866"/>
    </p:cViewPr>
  </p:sorterViewPr>
  <p:notesViewPr>
    <p:cSldViewPr snapToGrid="0">
      <p:cViewPr varScale="1">
        <p:scale>
          <a:sx n="88" d="100"/>
          <a:sy n="88" d="100"/>
        </p:scale>
        <p:origin x="296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1DD4954-CAE8-468E-8798-6C23A16100C6}" type="datetimeFigureOut">
              <a:rPr lang="en-US" smtClean="0"/>
              <a:t>9/13/2018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B0A988B-E707-43C4-945F-A8F789743639}" type="slidenum">
              <a:rPr lang="en-US" smtClean="0"/>
              <a:t>‹#›</a:t>
            </a:fld>
            <a:endParaRPr lang="en-US"/>
          </a:p>
        </p:txBody>
      </p:sp>
    </p:spTree>
    <p:extLst>
      <p:ext uri="{BB962C8B-B14F-4D97-AF65-F5344CB8AC3E}">
        <p14:creationId xmlns:p14="http://schemas.microsoft.com/office/powerpoint/2010/main" val="2426622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D50B87-2BCA-404E-BFAE-9C67E4DD1BC5}" type="datetimeFigureOut">
              <a:rPr lang="en-US" smtClean="0"/>
              <a:t>9/13/2018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B1239-082B-4669-B31D-35391719EF38}" type="slidenum">
              <a:rPr lang="en-US" smtClean="0"/>
              <a:t>‹#›</a:t>
            </a:fld>
            <a:endParaRPr lang="en-US"/>
          </a:p>
        </p:txBody>
      </p:sp>
    </p:spTree>
    <p:extLst>
      <p:ext uri="{BB962C8B-B14F-4D97-AF65-F5344CB8AC3E}">
        <p14:creationId xmlns:p14="http://schemas.microsoft.com/office/powerpoint/2010/main" val="1332119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Introduction – </a:t>
            </a:r>
            <a:r>
              <a:rPr lang="en-US" dirty="0" smtClean="0"/>
              <a:t>who </a:t>
            </a:r>
            <a:r>
              <a:rPr lang="en-US" dirty="0" smtClean="0"/>
              <a:t>I am, where I work, etc.</a:t>
            </a:r>
          </a:p>
          <a:p>
            <a:endParaRPr lang="en-US" dirty="0"/>
          </a:p>
          <a:p>
            <a:r>
              <a:rPr lang="en-US" dirty="0" smtClean="0"/>
              <a:t>I’m going to be talking about applying some basic principles from the field of Project Management to group </a:t>
            </a:r>
            <a:r>
              <a:rPr lang="en-US" dirty="0" smtClean="0"/>
              <a:t>projects in the classroom. The field of Project Management was </a:t>
            </a:r>
            <a:r>
              <a:rPr lang="en-US" dirty="0" smtClean="0"/>
              <a:t> </a:t>
            </a:r>
            <a:r>
              <a:rPr lang="en-US" dirty="0" smtClean="0"/>
              <a:t>pioneered by NASA in the 60’s for managing the space program. </a:t>
            </a:r>
            <a:r>
              <a:rPr lang="en-US" dirty="0" smtClean="0"/>
              <a:t>Now it is a well established discipline with certifications available.  </a:t>
            </a:r>
            <a:endParaRPr lang="en-US" dirty="0" smtClean="0"/>
          </a:p>
          <a:p>
            <a:endParaRPr lang="en-US" dirty="0"/>
          </a:p>
          <a:p>
            <a:r>
              <a:rPr lang="en-US" dirty="0" smtClean="0"/>
              <a:t>I hope </a:t>
            </a:r>
            <a:r>
              <a:rPr lang="en-US" dirty="0" smtClean="0"/>
              <a:t>you </a:t>
            </a:r>
            <a:r>
              <a:rPr lang="en-US" dirty="0" smtClean="0"/>
              <a:t>find it interesting and helpful. </a:t>
            </a:r>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a:t>
            </a:fld>
            <a:endParaRPr lang="en-US"/>
          </a:p>
        </p:txBody>
      </p:sp>
    </p:spTree>
    <p:extLst>
      <p:ext uri="{BB962C8B-B14F-4D97-AF65-F5344CB8AC3E}">
        <p14:creationId xmlns:p14="http://schemas.microsoft.com/office/powerpoint/2010/main" val="2080077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CB1239-082B-4669-B31D-35391719EF38}" type="slidenum">
              <a:rPr lang="en-US" smtClean="0"/>
              <a:t>10</a:t>
            </a:fld>
            <a:endParaRPr lang="en-US"/>
          </a:p>
        </p:txBody>
      </p:sp>
    </p:spTree>
    <p:extLst>
      <p:ext uri="{BB962C8B-B14F-4D97-AF65-F5344CB8AC3E}">
        <p14:creationId xmlns:p14="http://schemas.microsoft.com/office/powerpoint/2010/main" val="3299968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easiest way to handle groups is to randomly assign them in Blackboard. This certainly “works”, but it is risky. Many things can go wrong, resulting in every team member getting a bad grade. </a:t>
            </a:r>
          </a:p>
          <a:p>
            <a:endParaRPr lang="en-US" dirty="0"/>
          </a:p>
          <a:p>
            <a:r>
              <a:rPr lang="en-US" b="1" dirty="0" smtClean="0"/>
              <a:t>Key point</a:t>
            </a:r>
            <a:r>
              <a:rPr lang="en-US" dirty="0" smtClean="0"/>
              <a:t>: most </a:t>
            </a:r>
            <a:r>
              <a:rPr lang="en-US" dirty="0" smtClean="0"/>
              <a:t>of the group meetings and work occur outside of the classroom (at least for my class</a:t>
            </a:r>
            <a:r>
              <a:rPr lang="en-US" dirty="0" smtClean="0"/>
              <a:t>). It is hard for the instructor to assess progress.</a:t>
            </a:r>
            <a:endParaRPr lang="en-US" dirty="0" smtClean="0"/>
          </a:p>
          <a:p>
            <a:endParaRPr lang="en-US" dirty="0"/>
          </a:p>
          <a:p>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11</a:t>
            </a:fld>
            <a:endParaRPr lang="en-US"/>
          </a:p>
        </p:txBody>
      </p:sp>
    </p:spTree>
    <p:extLst>
      <p:ext uri="{BB962C8B-B14F-4D97-AF65-F5344CB8AC3E}">
        <p14:creationId xmlns:p14="http://schemas.microsoft.com/office/powerpoint/2010/main" val="5672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a simple matter to apply the Project Management framework from a few slides ago to group projects in the classroom. </a:t>
            </a:r>
          </a:p>
          <a:p>
            <a:endParaRPr lang="en-US" dirty="0"/>
          </a:p>
          <a:p>
            <a:r>
              <a:rPr lang="en-US" b="1" dirty="0" smtClean="0"/>
              <a:t>Key point</a:t>
            </a:r>
            <a:r>
              <a:rPr lang="en-US" dirty="0" smtClean="0"/>
              <a:t>: Treat </a:t>
            </a:r>
            <a:r>
              <a:rPr lang="en-US" dirty="0" smtClean="0"/>
              <a:t>the groups as teams in need of a project manager. </a:t>
            </a:r>
            <a:r>
              <a:rPr lang="en-US" dirty="0" smtClean="0"/>
              <a:t>It </a:t>
            </a:r>
            <a:r>
              <a:rPr lang="en-US" dirty="0" smtClean="0"/>
              <a:t>is the job of the project managers to organize and schedule the project for their team.</a:t>
            </a:r>
          </a:p>
          <a:p>
            <a:endParaRPr lang="en-US" dirty="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12</a:t>
            </a:fld>
            <a:endParaRPr lang="en-US"/>
          </a:p>
        </p:txBody>
      </p:sp>
    </p:spTree>
    <p:extLst>
      <p:ext uri="{BB962C8B-B14F-4D97-AF65-F5344CB8AC3E}">
        <p14:creationId xmlns:p14="http://schemas.microsoft.com/office/powerpoint/2010/main" val="3232181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my class, I assign projects that require multiple roles to be filled. </a:t>
            </a:r>
            <a:r>
              <a:rPr lang="en-US" dirty="0" smtClean="0"/>
              <a:t>Describe roles. </a:t>
            </a:r>
            <a:endParaRPr lang="en-US" dirty="0" smtClean="0"/>
          </a:p>
          <a:p>
            <a:endParaRPr lang="en-US" dirty="0"/>
          </a:p>
          <a:p>
            <a:r>
              <a:rPr lang="en-US" b="1" dirty="0" smtClean="0"/>
              <a:t>Key point</a:t>
            </a:r>
            <a:r>
              <a:rPr lang="en-US" dirty="0" smtClean="0"/>
              <a:t>: There </a:t>
            </a:r>
            <a:r>
              <a:rPr lang="en-US" dirty="0" smtClean="0"/>
              <a:t>is a key role for the project manager to play. It is important for the student who will fill this role to understand it thoroughly and to accept the responsibility willingly</a:t>
            </a:r>
            <a:r>
              <a:rPr lang="en-US" dirty="0" smtClean="0"/>
              <a:t>.</a:t>
            </a:r>
          </a:p>
          <a:p>
            <a:endParaRPr lang="en-US" dirty="0"/>
          </a:p>
          <a:p>
            <a:endParaRPr lang="en-US" dirty="0" smtClean="0"/>
          </a:p>
          <a:p>
            <a:r>
              <a:rPr lang="en-US" dirty="0" smtClean="0"/>
              <a:t> </a:t>
            </a:r>
            <a:endParaRPr lang="en-US" dirty="0" smtClean="0"/>
          </a:p>
          <a:p>
            <a:endParaRPr lang="en-US" dirty="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13</a:t>
            </a:fld>
            <a:endParaRPr lang="en-US"/>
          </a:p>
        </p:txBody>
      </p:sp>
    </p:spTree>
    <p:extLst>
      <p:ext uri="{BB962C8B-B14F-4D97-AF65-F5344CB8AC3E}">
        <p14:creationId xmlns:p14="http://schemas.microsoft.com/office/powerpoint/2010/main" val="325464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tickled me because I’m a boomer. </a:t>
            </a:r>
            <a:r>
              <a:rPr lang="en-US" dirty="0" smtClean="0"/>
              <a:t>I </a:t>
            </a:r>
            <a:r>
              <a:rPr lang="en-US" dirty="0" smtClean="0"/>
              <a:t>distinctly remember a friend on my first job out of college, who happened to be former military, solemnly telling me to never volunteer for anything!</a:t>
            </a:r>
          </a:p>
          <a:p>
            <a:endParaRPr lang="en-US" dirty="0"/>
          </a:p>
          <a:p>
            <a:r>
              <a:rPr lang="en-US" dirty="0" smtClean="0"/>
              <a:t>Fortunately, millennials and Generation </a:t>
            </a:r>
            <a:r>
              <a:rPr lang="en-US" dirty="0" err="1" smtClean="0"/>
              <a:t>Z’ers</a:t>
            </a:r>
            <a:r>
              <a:rPr lang="en-US" dirty="0" smtClean="0"/>
              <a:t> are more cooperative.</a:t>
            </a:r>
          </a:p>
          <a:p>
            <a:endParaRPr lang="en-US" dirty="0" smtClean="0"/>
          </a:p>
          <a:p>
            <a:r>
              <a:rPr lang="en-US" dirty="0" smtClean="0"/>
              <a:t>I ask first for volunteers for project manager and then for the other roles.</a:t>
            </a:r>
          </a:p>
          <a:p>
            <a:endParaRPr lang="en-US" dirty="0"/>
          </a:p>
          <a:p>
            <a:r>
              <a:rPr lang="en-US" b="1" dirty="0"/>
              <a:t>Key point</a:t>
            </a:r>
            <a:r>
              <a:rPr lang="en-US" dirty="0"/>
              <a:t>: If the students volunteer in public they are more likely to </a:t>
            </a:r>
            <a:r>
              <a:rPr lang="en-US" dirty="0" smtClean="0"/>
              <a:t>take their role seriously. </a:t>
            </a:r>
            <a:r>
              <a:rPr lang="en-US" dirty="0"/>
              <a:t>They are also more likely to be accepted by their fellow students.</a:t>
            </a:r>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14</a:t>
            </a:fld>
            <a:endParaRPr lang="en-US"/>
          </a:p>
        </p:txBody>
      </p:sp>
    </p:spTree>
    <p:extLst>
      <p:ext uri="{BB962C8B-B14F-4D97-AF65-F5344CB8AC3E}">
        <p14:creationId xmlns:p14="http://schemas.microsoft.com/office/powerpoint/2010/main" val="13855065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important thing for project manager is to make schedule. Budget not so important for such small projects.</a:t>
            </a:r>
            <a:endParaRPr lang="en-US" dirty="0" smtClean="0"/>
          </a:p>
          <a:p>
            <a:endParaRPr lang="en-US" dirty="0"/>
          </a:p>
          <a:p>
            <a:r>
              <a:rPr lang="en-US" dirty="0" smtClean="0"/>
              <a:t>If a team member is not contributing, the </a:t>
            </a:r>
            <a:r>
              <a:rPr lang="en-US" dirty="0" smtClean="0"/>
              <a:t>project manager can </a:t>
            </a:r>
            <a:r>
              <a:rPr lang="en-US" dirty="0" smtClean="0"/>
              <a:t>raise the issue with the Instructor. Fortunately</a:t>
            </a:r>
            <a:r>
              <a:rPr lang="en-US" dirty="0" smtClean="0"/>
              <a:t>, this has only been necessary a few times </a:t>
            </a:r>
            <a:r>
              <a:rPr lang="en-US" dirty="0" smtClean="0"/>
              <a:t>in my experience with 50 </a:t>
            </a:r>
            <a:r>
              <a:rPr lang="en-US" dirty="0" smtClean="0"/>
              <a:t>projects or so. </a:t>
            </a:r>
            <a:endParaRPr lang="en-US" dirty="0" smtClean="0"/>
          </a:p>
          <a:p>
            <a:endParaRPr lang="en-US" dirty="0"/>
          </a:p>
          <a:p>
            <a:r>
              <a:rPr lang="en-US" b="1" dirty="0" smtClean="0"/>
              <a:t>Key point</a:t>
            </a:r>
            <a:r>
              <a:rPr lang="en-US" dirty="0" smtClean="0"/>
              <a:t>: I </a:t>
            </a:r>
            <a:r>
              <a:rPr lang="en-US" dirty="0" smtClean="0"/>
              <a:t>attribute this to having all team members agree to the project in advance, assigning roles to each team member, and having volunteer project managers. </a:t>
            </a:r>
          </a:p>
          <a:p>
            <a:endParaRPr lang="en-US" dirty="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15</a:t>
            </a:fld>
            <a:endParaRPr lang="en-US"/>
          </a:p>
        </p:txBody>
      </p:sp>
    </p:spTree>
    <p:extLst>
      <p:ext uri="{BB962C8B-B14F-4D97-AF65-F5344CB8AC3E}">
        <p14:creationId xmlns:p14="http://schemas.microsoft.com/office/powerpoint/2010/main" val="2500516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basic principles can be applied to any group </a:t>
            </a:r>
            <a:r>
              <a:rPr lang="en-US" dirty="0" smtClean="0"/>
              <a:t>project</a:t>
            </a:r>
            <a:r>
              <a:rPr lang="en-US" dirty="0"/>
              <a:t>.</a:t>
            </a:r>
            <a:endParaRPr lang="en-US" dirty="0" smtClean="0"/>
          </a:p>
          <a:p>
            <a:endParaRPr lang="en-US" dirty="0"/>
          </a:p>
          <a:p>
            <a:r>
              <a:rPr lang="en-US" dirty="0" smtClean="0"/>
              <a:t>The </a:t>
            </a:r>
            <a:r>
              <a:rPr lang="en-US" dirty="0" smtClean="0"/>
              <a:t>project manager is </a:t>
            </a:r>
            <a:r>
              <a:rPr lang="en-US" dirty="0" smtClean="0"/>
              <a:t>responsible </a:t>
            </a:r>
            <a:r>
              <a:rPr lang="en-US" dirty="0" smtClean="0"/>
              <a:t>for </a:t>
            </a:r>
            <a:r>
              <a:rPr lang="en-US" dirty="0" smtClean="0"/>
              <a:t>the final presentation.</a:t>
            </a:r>
            <a:endParaRPr lang="en-US" dirty="0" smtClean="0"/>
          </a:p>
          <a:p>
            <a:endParaRPr lang="en-US" dirty="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 </a:t>
            </a:r>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16</a:t>
            </a:fld>
            <a:endParaRPr lang="en-US"/>
          </a:p>
        </p:txBody>
      </p:sp>
    </p:spTree>
    <p:extLst>
      <p:ext uri="{BB962C8B-B14F-4D97-AF65-F5344CB8AC3E}">
        <p14:creationId xmlns:p14="http://schemas.microsoft.com/office/powerpoint/2010/main" val="21357404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CB1239-082B-4669-B31D-35391719EF38}" type="slidenum">
              <a:rPr lang="en-US" smtClean="0"/>
              <a:t>17</a:t>
            </a:fld>
            <a:endParaRPr lang="en-US"/>
          </a:p>
        </p:txBody>
      </p:sp>
    </p:spTree>
    <p:extLst>
      <p:ext uri="{BB962C8B-B14F-4D97-AF65-F5344CB8AC3E}">
        <p14:creationId xmlns:p14="http://schemas.microsoft.com/office/powerpoint/2010/main" val="15502783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18</a:t>
            </a:fld>
            <a:endParaRPr lang="en-US"/>
          </a:p>
        </p:txBody>
      </p:sp>
    </p:spTree>
    <p:extLst>
      <p:ext uri="{BB962C8B-B14F-4D97-AF65-F5344CB8AC3E}">
        <p14:creationId xmlns:p14="http://schemas.microsoft.com/office/powerpoint/2010/main" val="1796200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2</a:t>
            </a:fld>
            <a:endParaRPr lang="en-US"/>
          </a:p>
        </p:txBody>
      </p:sp>
    </p:spTree>
    <p:extLst>
      <p:ext uri="{BB962C8B-B14F-4D97-AF65-F5344CB8AC3E}">
        <p14:creationId xmlns:p14="http://schemas.microsoft.com/office/powerpoint/2010/main" val="3954833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t>
            </a:r>
            <a:r>
              <a:rPr lang="en-US" dirty="0" smtClean="0"/>
              <a:t>he </a:t>
            </a:r>
            <a:r>
              <a:rPr lang="en-US" dirty="0" smtClean="0"/>
              <a:t>group </a:t>
            </a:r>
            <a:r>
              <a:rPr lang="en-US" dirty="0" smtClean="0"/>
              <a:t>project </a:t>
            </a:r>
            <a:r>
              <a:rPr lang="en-US" dirty="0" smtClean="0"/>
              <a:t>accounts for 30% of the final grade. The group project fulfills a requirement of ABET (Accreditation Board of Engineering and Technology) for all university-level engineering programs in the country. </a:t>
            </a:r>
            <a:endParaRPr lang="en-US" dirty="0" smtClean="0"/>
          </a:p>
          <a:p>
            <a:endParaRPr lang="en-US" dirty="0" smtClean="0"/>
          </a:p>
          <a:p>
            <a:endParaRPr lang="en-US" dirty="0"/>
          </a:p>
          <a:p>
            <a:r>
              <a:rPr lang="en-US" dirty="0" smtClean="0"/>
              <a:t> </a:t>
            </a:r>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3</a:t>
            </a:fld>
            <a:endParaRPr lang="en-US"/>
          </a:p>
        </p:txBody>
      </p:sp>
    </p:spTree>
    <p:extLst>
      <p:ext uri="{BB962C8B-B14F-4D97-AF65-F5344CB8AC3E}">
        <p14:creationId xmlns:p14="http://schemas.microsoft.com/office/powerpoint/2010/main" val="2036173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Groups </a:t>
            </a:r>
            <a:r>
              <a:rPr lang="en-US" dirty="0" smtClean="0"/>
              <a:t>are expected to design and build their projects on a modest budget of $50 or so. </a:t>
            </a:r>
            <a:endParaRPr lang="en-US" dirty="0" smtClean="0"/>
          </a:p>
          <a:p>
            <a:endParaRPr lang="en-US" dirty="0"/>
          </a:p>
          <a:p>
            <a:r>
              <a:rPr lang="en-US" dirty="0" smtClean="0"/>
              <a:t>Groups are given </a:t>
            </a:r>
            <a:r>
              <a:rPr lang="en-US" dirty="0" smtClean="0"/>
              <a:t>several suggested topics to give them an idea of what is expected. Past examples have included a USB-powered refrigerator and an air-powered car. However, </a:t>
            </a:r>
            <a:r>
              <a:rPr lang="en-US" dirty="0" smtClean="0"/>
              <a:t>groups </a:t>
            </a:r>
            <a:r>
              <a:rPr lang="en-US" dirty="0" smtClean="0"/>
              <a:t>are </a:t>
            </a:r>
            <a:r>
              <a:rPr lang="en-US" dirty="0" smtClean="0"/>
              <a:t>encouraged </a:t>
            </a:r>
            <a:r>
              <a:rPr lang="en-US" dirty="0" smtClean="0"/>
              <a:t>to choose their own topic. </a:t>
            </a:r>
          </a:p>
          <a:p>
            <a:endParaRPr lang="en-US" dirty="0"/>
          </a:p>
          <a:p>
            <a:r>
              <a:rPr lang="en-US" dirty="0"/>
              <a:t>T</a:t>
            </a:r>
            <a:r>
              <a:rPr lang="en-US" dirty="0" smtClean="0"/>
              <a:t>he </a:t>
            </a:r>
            <a:r>
              <a:rPr lang="en-US" dirty="0" smtClean="0"/>
              <a:t>group </a:t>
            </a:r>
            <a:r>
              <a:rPr lang="en-US" dirty="0" smtClean="0"/>
              <a:t>decided to </a:t>
            </a:r>
            <a:r>
              <a:rPr lang="en-US" dirty="0" smtClean="0"/>
              <a:t>make a programmable sundial. They built a mechanical sundial and programmed a Raspberry Pi device to drive a stepper motor to position the disk of the </a:t>
            </a:r>
            <a:r>
              <a:rPr lang="en-US" dirty="0" smtClean="0"/>
              <a:t>sundial correctly.   </a:t>
            </a:r>
          </a:p>
          <a:p>
            <a:endParaRPr lang="en-US" dirty="0"/>
          </a:p>
          <a:p>
            <a:r>
              <a:rPr lang="en-US" b="1" dirty="0" smtClean="0"/>
              <a:t>Key point</a:t>
            </a:r>
            <a:r>
              <a:rPr lang="en-US" dirty="0" smtClean="0"/>
              <a:t>: This team came up with their own </a:t>
            </a:r>
            <a:r>
              <a:rPr lang="en-US" dirty="0" smtClean="0"/>
              <a:t>topic. </a:t>
            </a:r>
            <a:r>
              <a:rPr lang="en-US" dirty="0" smtClean="0"/>
              <a:t>The best projects are always done this way.</a:t>
            </a:r>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4</a:t>
            </a:fld>
            <a:endParaRPr lang="en-US"/>
          </a:p>
        </p:txBody>
      </p:sp>
    </p:spTree>
    <p:extLst>
      <p:ext uri="{BB962C8B-B14F-4D97-AF65-F5344CB8AC3E}">
        <p14:creationId xmlns:p14="http://schemas.microsoft.com/office/powerpoint/2010/main" val="916997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 week project. List tasks and completion dates, taking into account dependencies.</a:t>
            </a:r>
          </a:p>
          <a:p>
            <a:endParaRPr lang="en-US" dirty="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5</a:t>
            </a:fld>
            <a:endParaRPr lang="en-US"/>
          </a:p>
        </p:txBody>
      </p:sp>
    </p:spTree>
    <p:extLst>
      <p:ext uri="{BB962C8B-B14F-4D97-AF65-F5344CB8AC3E}">
        <p14:creationId xmlns:p14="http://schemas.microsoft.com/office/powerpoint/2010/main" val="4239790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CB1239-082B-4669-B31D-35391719EF38}" type="slidenum">
              <a:rPr lang="en-US" smtClean="0"/>
              <a:t>6</a:t>
            </a:fld>
            <a:endParaRPr lang="en-US"/>
          </a:p>
        </p:txBody>
      </p:sp>
    </p:spTree>
    <p:extLst>
      <p:ext uri="{BB962C8B-B14F-4D97-AF65-F5344CB8AC3E}">
        <p14:creationId xmlns:p14="http://schemas.microsoft.com/office/powerpoint/2010/main" val="1778816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I’ve </a:t>
            </a:r>
            <a:r>
              <a:rPr lang="en-US" dirty="0" smtClean="0"/>
              <a:t>drawn the various players in a top-down </a:t>
            </a:r>
            <a:r>
              <a:rPr lang="en-US" dirty="0" smtClean="0"/>
              <a:t>logical fashion </a:t>
            </a:r>
            <a:r>
              <a:rPr lang="en-US" dirty="0" smtClean="0"/>
              <a:t>for clarity, but in reality the structure can be more complex. For example, the sponsor could be a member of upper management. </a:t>
            </a:r>
          </a:p>
          <a:p>
            <a:endParaRPr lang="en-US" dirty="0"/>
          </a:p>
          <a:p>
            <a:r>
              <a:rPr lang="en-US" b="1" dirty="0" smtClean="0"/>
              <a:t>Key point</a:t>
            </a:r>
            <a:r>
              <a:rPr lang="en-US" dirty="0" smtClean="0"/>
              <a:t>: one </a:t>
            </a:r>
            <a:r>
              <a:rPr lang="en-US" dirty="0" smtClean="0"/>
              <a:t>team for each project and one project manager for each team. </a:t>
            </a:r>
            <a:endParaRPr lang="en-US" dirty="0" smtClean="0"/>
          </a:p>
          <a:p>
            <a:endParaRPr lang="en-US" dirty="0" smtClean="0"/>
          </a:p>
          <a:p>
            <a:endParaRPr lang="en-US" dirty="0"/>
          </a:p>
          <a:p>
            <a:endParaRPr lang="en-US" dirty="0"/>
          </a:p>
          <a:p>
            <a:r>
              <a:rPr lang="en-US" dirty="0" smtClean="0"/>
              <a:t>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7</a:t>
            </a:fld>
            <a:endParaRPr lang="en-US"/>
          </a:p>
        </p:txBody>
      </p:sp>
    </p:spTree>
    <p:extLst>
      <p:ext uri="{BB962C8B-B14F-4D97-AF65-F5344CB8AC3E}">
        <p14:creationId xmlns:p14="http://schemas.microsoft.com/office/powerpoint/2010/main" val="249948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t>
            </a:r>
            <a:r>
              <a:rPr lang="en-US" dirty="0" smtClean="0"/>
              <a:t>industry, if someone is not interested they </a:t>
            </a:r>
            <a:r>
              <a:rPr lang="en-US" dirty="0"/>
              <a:t>c</a:t>
            </a:r>
            <a:r>
              <a:rPr lang="en-US" dirty="0" smtClean="0"/>
              <a:t>ould be replaced. Obviously, this </a:t>
            </a:r>
            <a:r>
              <a:rPr lang="en-US" dirty="0" smtClean="0"/>
              <a:t>is not possible In the </a:t>
            </a:r>
            <a:r>
              <a:rPr lang="en-US" dirty="0" smtClean="0"/>
              <a:t>classroom. So, it </a:t>
            </a:r>
            <a:r>
              <a:rPr lang="en-US" dirty="0" smtClean="0"/>
              <a:t>is important </a:t>
            </a:r>
            <a:r>
              <a:rPr lang="en-US" dirty="0" smtClean="0"/>
              <a:t>to find a way to motivate th</a:t>
            </a:r>
            <a:r>
              <a:rPr lang="en-US" dirty="0" smtClean="0"/>
              <a:t>e group. </a:t>
            </a:r>
          </a:p>
          <a:p>
            <a:endParaRPr lang="en-US" dirty="0"/>
          </a:p>
          <a:p>
            <a:r>
              <a:rPr lang="en-US" b="1" dirty="0" smtClean="0"/>
              <a:t>Key point</a:t>
            </a:r>
            <a:r>
              <a:rPr lang="en-US" dirty="0" smtClean="0"/>
              <a:t>: Although I suggest possible project topics, I find the best way to have motivated students is to</a:t>
            </a:r>
            <a:r>
              <a:rPr lang="en-US" dirty="0" smtClean="0"/>
              <a:t> </a:t>
            </a:r>
            <a:r>
              <a:rPr lang="en-US" dirty="0" smtClean="0"/>
              <a:t>allow the teams </a:t>
            </a:r>
            <a:r>
              <a:rPr lang="en-US" dirty="0" smtClean="0"/>
              <a:t>significant </a:t>
            </a:r>
            <a:r>
              <a:rPr lang="en-US" dirty="0" smtClean="0"/>
              <a:t>freedom to select their own project topic. </a:t>
            </a:r>
            <a:r>
              <a:rPr lang="en-US" dirty="0"/>
              <a:t>If team members all agree to take on a project from the outset, they are more likely to maintain interest and follow through. </a:t>
            </a:r>
          </a:p>
          <a:p>
            <a:endParaRPr lang="en-US" dirty="0" smtClean="0"/>
          </a:p>
          <a:p>
            <a:endParaRPr lang="en-US" dirty="0"/>
          </a:p>
          <a:p>
            <a:endParaRPr lang="en-US" dirty="0" smtClean="0"/>
          </a:p>
          <a:p>
            <a:endParaRPr lang="en-US" dirty="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8</a:t>
            </a:fld>
            <a:endParaRPr lang="en-US"/>
          </a:p>
        </p:txBody>
      </p:sp>
    </p:spTree>
    <p:extLst>
      <p:ext uri="{BB962C8B-B14F-4D97-AF65-F5344CB8AC3E}">
        <p14:creationId xmlns:p14="http://schemas.microsoft.com/office/powerpoint/2010/main" val="889676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project manager acts as more of a manager of the project than as a leader of the project. However, the role of project manager is still considered a leadership role. </a:t>
            </a:r>
          </a:p>
          <a:p>
            <a:endParaRPr lang="en-US" dirty="0"/>
          </a:p>
          <a:p>
            <a:r>
              <a:rPr lang="en-US" dirty="0" smtClean="0"/>
              <a:t>It is an axiom of Project Management that on small projects “everyone does everything.” In this case it is possible for the project manager to end up working on the project as well as managing it. </a:t>
            </a:r>
          </a:p>
          <a:p>
            <a:endParaRPr lang="en-US" dirty="0"/>
          </a:p>
          <a:p>
            <a:r>
              <a:rPr lang="en-US" b="1" dirty="0" smtClean="0"/>
              <a:t>Key point</a:t>
            </a:r>
            <a:r>
              <a:rPr lang="en-US" dirty="0" smtClean="0"/>
              <a:t>: So</a:t>
            </a:r>
            <a:r>
              <a:rPr lang="en-US" dirty="0" smtClean="0"/>
              <a:t>, that is the theory. What about the practice?</a:t>
            </a:r>
          </a:p>
          <a:p>
            <a:endParaRPr lang="en-US" dirty="0"/>
          </a:p>
          <a:p>
            <a:r>
              <a:rPr lang="en-US" b="1" dirty="0" smtClean="0"/>
              <a:t>Story</a:t>
            </a:r>
            <a:r>
              <a:rPr lang="en-US" dirty="0" smtClean="0"/>
              <a:t>: How </a:t>
            </a:r>
            <a:r>
              <a:rPr lang="en-US" dirty="0" smtClean="0"/>
              <a:t>many of you have children that are part of a band or a sports team (show of hands) ? Have you noticed how the ones with a team mom are much more predictable and easier to handle? The coach </a:t>
            </a:r>
            <a:r>
              <a:rPr lang="en-US" dirty="0" smtClean="0"/>
              <a:t>runs </a:t>
            </a:r>
            <a:r>
              <a:rPr lang="en-US" dirty="0" smtClean="0"/>
              <a:t>the </a:t>
            </a:r>
            <a:r>
              <a:rPr lang="en-US" dirty="0" smtClean="0"/>
              <a:t>team, </a:t>
            </a:r>
            <a:r>
              <a:rPr lang="en-US" dirty="0" smtClean="0"/>
              <a:t>but the team mom </a:t>
            </a:r>
            <a:r>
              <a:rPr lang="en-US" dirty="0" smtClean="0"/>
              <a:t>keeps things running smoothly. The </a:t>
            </a:r>
            <a:r>
              <a:rPr lang="en-US" dirty="0" smtClean="0"/>
              <a:t>team mom is a project manager!   </a:t>
            </a:r>
          </a:p>
          <a:p>
            <a:endParaRPr lang="en-US" dirty="0"/>
          </a:p>
          <a:p>
            <a:endParaRPr lang="en-US" dirty="0"/>
          </a:p>
        </p:txBody>
      </p:sp>
      <p:sp>
        <p:nvSpPr>
          <p:cNvPr id="4" name="Slide Number Placeholder 3"/>
          <p:cNvSpPr>
            <a:spLocks noGrp="1"/>
          </p:cNvSpPr>
          <p:nvPr>
            <p:ph type="sldNum" sz="quarter" idx="10"/>
          </p:nvPr>
        </p:nvSpPr>
        <p:spPr/>
        <p:txBody>
          <a:bodyPr/>
          <a:lstStyle/>
          <a:p>
            <a:fld id="{C1CB1239-082B-4669-B31D-35391719EF38}" type="slidenum">
              <a:rPr lang="en-US" smtClean="0"/>
              <a:t>9</a:t>
            </a:fld>
            <a:endParaRPr lang="en-US"/>
          </a:p>
        </p:txBody>
      </p:sp>
    </p:spTree>
    <p:extLst>
      <p:ext uri="{BB962C8B-B14F-4D97-AF65-F5344CB8AC3E}">
        <p14:creationId xmlns:p14="http://schemas.microsoft.com/office/powerpoint/2010/main" val="4066255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676437-53B7-421B-8B6E-70FBF6F49067}" type="datetimeFigureOut">
              <a:rPr lang="en-US" smtClean="0"/>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3680058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676437-53B7-421B-8B6E-70FBF6F49067}" type="datetimeFigureOut">
              <a:rPr lang="en-US" smtClean="0"/>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775750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676437-53B7-421B-8B6E-70FBF6F49067}" type="datetimeFigureOut">
              <a:rPr lang="en-US" smtClean="0"/>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4192660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676437-53B7-421B-8B6E-70FBF6F49067}" type="datetimeFigureOut">
              <a:rPr lang="en-US" smtClean="0"/>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173012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76437-53B7-421B-8B6E-70FBF6F49067}" type="datetimeFigureOut">
              <a:rPr lang="en-US" smtClean="0"/>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2480368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676437-53B7-421B-8B6E-70FBF6F49067}" type="datetimeFigureOut">
              <a:rPr lang="en-US" smtClean="0"/>
              <a:t>9/13/2018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388459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676437-53B7-421B-8B6E-70FBF6F49067}" type="datetimeFigureOut">
              <a:rPr lang="en-US" smtClean="0"/>
              <a:t>9/13/2018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167650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676437-53B7-421B-8B6E-70FBF6F49067}" type="datetimeFigureOut">
              <a:rPr lang="en-US" smtClean="0"/>
              <a:t>9/13/2018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1035603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76437-53B7-421B-8B6E-70FBF6F49067}" type="datetimeFigureOut">
              <a:rPr lang="en-US" smtClean="0"/>
              <a:t>9/13/2018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2450793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76437-53B7-421B-8B6E-70FBF6F49067}" type="datetimeFigureOut">
              <a:rPr lang="en-US" smtClean="0"/>
              <a:t>9/13/2018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348732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76437-53B7-421B-8B6E-70FBF6F49067}" type="datetimeFigureOut">
              <a:rPr lang="en-US" smtClean="0"/>
              <a:t>9/13/2018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ED1595-1B75-407C-AA5C-B47C1EEA6BCB}" type="slidenum">
              <a:rPr lang="en-US" smtClean="0"/>
              <a:t>‹#›</a:t>
            </a:fld>
            <a:endParaRPr lang="en-US"/>
          </a:p>
        </p:txBody>
      </p:sp>
    </p:spTree>
    <p:extLst>
      <p:ext uri="{BB962C8B-B14F-4D97-AF65-F5344CB8AC3E}">
        <p14:creationId xmlns:p14="http://schemas.microsoft.com/office/powerpoint/2010/main" val="830818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76437-53B7-421B-8B6E-70FBF6F49067}" type="datetimeFigureOut">
              <a:rPr lang="en-US" smtClean="0"/>
              <a:t>9/13/2018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ED1595-1B75-407C-AA5C-B47C1EEA6BCB}" type="slidenum">
              <a:rPr lang="en-US" smtClean="0"/>
              <a:t>‹#›</a:t>
            </a:fld>
            <a:endParaRPr lang="en-US"/>
          </a:p>
        </p:txBody>
      </p:sp>
    </p:spTree>
    <p:extLst>
      <p:ext uri="{BB962C8B-B14F-4D97-AF65-F5344CB8AC3E}">
        <p14:creationId xmlns:p14="http://schemas.microsoft.com/office/powerpoint/2010/main" val="283195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FFFF00"/>
                </a:solidFill>
              </a:rPr>
              <a:t>Enhancing teamwork in group projects by applying principles from Project </a:t>
            </a:r>
            <a:r>
              <a:rPr lang="en-US" dirty="0">
                <a:solidFill>
                  <a:srgbClr val="FFFF00"/>
                </a:solidFill>
              </a:rPr>
              <a:t>M</a:t>
            </a:r>
            <a:r>
              <a:rPr lang="en-US" dirty="0" smtClean="0">
                <a:solidFill>
                  <a:srgbClr val="FFFF00"/>
                </a:solidFill>
              </a:rPr>
              <a:t>anagement</a:t>
            </a:r>
            <a:endParaRPr lang="en-US" dirty="0">
              <a:solidFill>
                <a:srgbClr val="FFFF00"/>
              </a:solidFill>
            </a:endParaRPr>
          </a:p>
        </p:txBody>
      </p:sp>
      <p:sp>
        <p:nvSpPr>
          <p:cNvPr id="3" name="Subtitle 2"/>
          <p:cNvSpPr>
            <a:spLocks noGrp="1"/>
          </p:cNvSpPr>
          <p:nvPr>
            <p:ph type="subTitle" idx="1"/>
          </p:nvPr>
        </p:nvSpPr>
        <p:spPr>
          <a:xfrm>
            <a:off x="1524000" y="4183063"/>
            <a:ext cx="9144000" cy="1655762"/>
          </a:xfrm>
        </p:spPr>
        <p:txBody>
          <a:bodyPr>
            <a:normAutofit fontScale="77500" lnSpcReduction="20000"/>
          </a:bodyPr>
          <a:lstStyle/>
          <a:p>
            <a:r>
              <a:rPr lang="en-US" dirty="0" smtClean="0">
                <a:solidFill>
                  <a:schemeClr val="bg1"/>
                </a:solidFill>
              </a:rPr>
              <a:t>Jim Talman, Ph.D.</a:t>
            </a:r>
          </a:p>
          <a:p>
            <a:r>
              <a:rPr lang="en-US" dirty="0" smtClean="0">
                <a:solidFill>
                  <a:schemeClr val="bg1"/>
                </a:solidFill>
              </a:rPr>
              <a:t>Adjunct Professor</a:t>
            </a:r>
          </a:p>
          <a:p>
            <a:r>
              <a:rPr lang="en-US" dirty="0" smtClean="0">
                <a:solidFill>
                  <a:schemeClr val="bg1"/>
                </a:solidFill>
              </a:rPr>
              <a:t>George Mason University</a:t>
            </a:r>
          </a:p>
          <a:p>
            <a:r>
              <a:rPr lang="en-US" dirty="0" smtClean="0">
                <a:solidFill>
                  <a:schemeClr val="bg1"/>
                </a:solidFill>
              </a:rPr>
              <a:t>Electronics Engineer</a:t>
            </a:r>
          </a:p>
          <a:p>
            <a:r>
              <a:rPr lang="en-US" dirty="0" smtClean="0">
                <a:solidFill>
                  <a:schemeClr val="bg1"/>
                </a:solidFill>
              </a:rPr>
              <a:t>U. S. Naval Research Laboratory</a:t>
            </a:r>
            <a:endParaRPr lang="en-US" dirty="0">
              <a:solidFill>
                <a:schemeClr val="bg1"/>
              </a:solidFill>
            </a:endParaRPr>
          </a:p>
        </p:txBody>
      </p:sp>
    </p:spTree>
    <p:extLst>
      <p:ext uri="{BB962C8B-B14F-4D97-AF65-F5344CB8AC3E}">
        <p14:creationId xmlns:p14="http://schemas.microsoft.com/office/powerpoint/2010/main" val="139061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1659305" y="2890391"/>
            <a:ext cx="8873391" cy="1077218"/>
          </a:xfrm>
          <a:prstGeom prst="rect">
            <a:avLst/>
          </a:prstGeom>
          <a:noFill/>
          <a:ln>
            <a:solidFill>
              <a:srgbClr val="FFFF00"/>
            </a:solidFill>
          </a:ln>
        </p:spPr>
        <p:txBody>
          <a:bodyPr wrap="none" rtlCol="0">
            <a:spAutoFit/>
          </a:bodyPr>
          <a:lstStyle/>
          <a:p>
            <a:pPr algn="ctr"/>
            <a:r>
              <a:rPr lang="en-US" sz="3200" dirty="0" smtClean="0">
                <a:solidFill>
                  <a:srgbClr val="FFFF00"/>
                </a:solidFill>
              </a:rPr>
              <a:t>Applying basic principles from Project Management </a:t>
            </a:r>
          </a:p>
          <a:p>
            <a:pPr algn="ctr"/>
            <a:r>
              <a:rPr lang="en-US" sz="3200" dirty="0" smtClean="0">
                <a:solidFill>
                  <a:srgbClr val="FFFF00"/>
                </a:solidFill>
              </a:rPr>
              <a:t>to group projects</a:t>
            </a:r>
            <a:endParaRPr lang="en-US" sz="3200" dirty="0">
              <a:solidFill>
                <a:srgbClr val="FFFF00"/>
              </a:solidFill>
            </a:endParaRPr>
          </a:p>
        </p:txBody>
      </p:sp>
    </p:spTree>
    <p:extLst>
      <p:ext uri="{BB962C8B-B14F-4D97-AF65-F5344CB8AC3E}">
        <p14:creationId xmlns:p14="http://schemas.microsoft.com/office/powerpoint/2010/main" val="3894866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964084" y="1705451"/>
            <a:ext cx="6765841" cy="3447098"/>
          </a:xfrm>
          <a:prstGeom prst="rect">
            <a:avLst/>
          </a:prstGeom>
          <a:noFill/>
        </p:spPr>
        <p:txBody>
          <a:bodyPr wrap="square" rtlCol="0">
            <a:spAutoFit/>
          </a:bodyPr>
          <a:lstStyle/>
          <a:p>
            <a:r>
              <a:rPr lang="en-US" sz="3200" u="sng" dirty="0">
                <a:solidFill>
                  <a:srgbClr val="FFFF00"/>
                </a:solidFill>
              </a:rPr>
              <a:t>W</a:t>
            </a:r>
            <a:r>
              <a:rPr lang="en-US" sz="3200" u="sng" dirty="0" smtClean="0">
                <a:solidFill>
                  <a:srgbClr val="FFFF00"/>
                </a:solidFill>
              </a:rPr>
              <a:t>hat can go wrong with group projects</a:t>
            </a:r>
          </a:p>
          <a:p>
            <a:endParaRPr lang="en-US" dirty="0"/>
          </a:p>
          <a:p>
            <a:pPr marL="285750" indent="-285750">
              <a:buFont typeface="Arial" panose="020B0604020202020204" pitchFamily="34" charset="0"/>
              <a:buChar char="•"/>
            </a:pPr>
            <a:r>
              <a:rPr lang="en-US" sz="2400" dirty="0" smtClean="0">
                <a:solidFill>
                  <a:srgbClr val="00B0F0"/>
                </a:solidFill>
              </a:rPr>
              <a:t>The team </a:t>
            </a:r>
            <a:r>
              <a:rPr lang="en-US" sz="2400" dirty="0" smtClean="0">
                <a:solidFill>
                  <a:srgbClr val="00B0F0"/>
                </a:solidFill>
              </a:rPr>
              <a:t>is disorganized</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A team member doesn’t contribute</a:t>
            </a:r>
            <a:endParaRPr lang="en-US" sz="2400" dirty="0" smtClean="0">
              <a:solidFill>
                <a:srgbClr val="00B0F0"/>
              </a:solidFill>
            </a:endParaRPr>
          </a:p>
          <a:p>
            <a:pPr marL="285750" indent="-285750">
              <a:buFont typeface="Arial" panose="020B0604020202020204" pitchFamily="34" charset="0"/>
              <a:buChar char="•"/>
            </a:pPr>
            <a:endParaRPr lang="en-US" sz="2400" dirty="0">
              <a:solidFill>
                <a:srgbClr val="00B0F0"/>
              </a:solidFill>
            </a:endParaRPr>
          </a:p>
          <a:p>
            <a:pPr marL="285750" indent="-285750">
              <a:buFont typeface="Arial" panose="020B0604020202020204" pitchFamily="34" charset="0"/>
              <a:buChar char="•"/>
            </a:pPr>
            <a:r>
              <a:rPr lang="en-US" sz="2400" dirty="0" smtClean="0">
                <a:solidFill>
                  <a:srgbClr val="00B0F0"/>
                </a:solidFill>
              </a:rPr>
              <a:t>One person does all the work</a:t>
            </a:r>
            <a:endParaRPr lang="en-US" sz="2400" dirty="0" smtClean="0">
              <a:solidFill>
                <a:srgbClr val="00B0F0"/>
              </a:solidFill>
            </a:endParaRP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The team </a:t>
            </a:r>
            <a:r>
              <a:rPr lang="en-US" sz="2400" dirty="0" smtClean="0">
                <a:solidFill>
                  <a:srgbClr val="00B0F0"/>
                </a:solidFill>
              </a:rPr>
              <a:t>can’t finish on </a:t>
            </a:r>
            <a:r>
              <a:rPr lang="en-US" sz="2400" dirty="0" smtClean="0">
                <a:solidFill>
                  <a:srgbClr val="00B0F0"/>
                </a:solidFill>
              </a:rPr>
              <a:t>time</a:t>
            </a:r>
            <a:endParaRPr lang="en-US" sz="2400" dirty="0" smtClean="0">
              <a:solidFill>
                <a:srgbClr val="00B0F0"/>
              </a:solidFill>
            </a:endParaRPr>
          </a:p>
        </p:txBody>
      </p:sp>
    </p:spTree>
    <p:extLst>
      <p:ext uri="{BB962C8B-B14F-4D97-AF65-F5344CB8AC3E}">
        <p14:creationId xmlns:p14="http://schemas.microsoft.com/office/powerpoint/2010/main" val="680310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grpSp>
        <p:nvGrpSpPr>
          <p:cNvPr id="19" name="Group 18"/>
          <p:cNvGrpSpPr/>
          <p:nvPr/>
        </p:nvGrpSpPr>
        <p:grpSpPr>
          <a:xfrm>
            <a:off x="2352600" y="80604"/>
            <a:ext cx="7486800" cy="6696793"/>
            <a:chOff x="2383502" y="80604"/>
            <a:chExt cx="7486800" cy="6696793"/>
          </a:xfrm>
        </p:grpSpPr>
        <p:sp>
          <p:nvSpPr>
            <p:cNvPr id="2" name="Rectangle 1"/>
            <p:cNvSpPr/>
            <p:nvPr/>
          </p:nvSpPr>
          <p:spPr>
            <a:xfrm>
              <a:off x="4978916" y="760619"/>
              <a:ext cx="2352675" cy="495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Sponsor =  Parents</a:t>
              </a:r>
              <a:endParaRPr lang="en-US" dirty="0"/>
            </a:p>
          </p:txBody>
        </p:sp>
        <p:sp>
          <p:nvSpPr>
            <p:cNvPr id="3" name="Rectangle 2"/>
            <p:cNvSpPr/>
            <p:nvPr/>
          </p:nvSpPr>
          <p:spPr>
            <a:xfrm>
              <a:off x="4431615" y="1586150"/>
              <a:ext cx="3447275" cy="495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Upper management =  University</a:t>
              </a:r>
              <a:endParaRPr lang="en-US" dirty="0"/>
            </a:p>
          </p:txBody>
        </p:sp>
        <p:sp>
          <p:nvSpPr>
            <p:cNvPr id="4" name="Rectangle 3"/>
            <p:cNvSpPr/>
            <p:nvPr/>
          </p:nvSpPr>
          <p:spPr>
            <a:xfrm>
              <a:off x="4644022" y="2468130"/>
              <a:ext cx="3050089" cy="5626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Program manager = Professor</a:t>
              </a:r>
              <a:endParaRPr lang="en-US" dirty="0"/>
            </a:p>
          </p:txBody>
        </p:sp>
        <p:sp>
          <p:nvSpPr>
            <p:cNvPr id="16" name="Oval 15"/>
            <p:cNvSpPr/>
            <p:nvPr/>
          </p:nvSpPr>
          <p:spPr>
            <a:xfrm>
              <a:off x="6121442" y="4059248"/>
              <a:ext cx="9525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311942" y="4059248"/>
              <a:ext cx="9525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p:cNvCxnSpPr>
              <a:stCxn id="2" idx="2"/>
            </p:cNvCxnSpPr>
            <p:nvPr/>
          </p:nvCxnSpPr>
          <p:spPr>
            <a:xfrm flipH="1">
              <a:off x="6155253" y="1255919"/>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6169068" y="2108976"/>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6169067" y="3030743"/>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4050418" y="3385087"/>
              <a:ext cx="4157772" cy="3736"/>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2946933" y="80604"/>
              <a:ext cx="6298134" cy="584775"/>
            </a:xfrm>
            <a:prstGeom prst="rect">
              <a:avLst/>
            </a:prstGeom>
            <a:noFill/>
          </p:spPr>
          <p:txBody>
            <a:bodyPr wrap="none" rtlCol="0">
              <a:spAutoFit/>
            </a:bodyPr>
            <a:lstStyle/>
            <a:p>
              <a:r>
                <a:rPr lang="en-US" sz="3200" u="sng" dirty="0" smtClean="0">
                  <a:solidFill>
                    <a:srgbClr val="FFFF00"/>
                  </a:solidFill>
                </a:rPr>
                <a:t>Application of PM to group projects</a:t>
              </a:r>
              <a:endParaRPr lang="en-US" sz="3200" u="sng" dirty="0">
                <a:solidFill>
                  <a:srgbClr val="FFFF00"/>
                </a:solidFill>
              </a:endParaRPr>
            </a:p>
          </p:txBody>
        </p:sp>
        <p:sp>
          <p:nvSpPr>
            <p:cNvPr id="15" name="Oval 14"/>
            <p:cNvSpPr/>
            <p:nvPr/>
          </p:nvSpPr>
          <p:spPr>
            <a:xfrm>
              <a:off x="5930942" y="4059248"/>
              <a:ext cx="9525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p:cNvGrpSpPr/>
            <p:nvPr/>
          </p:nvGrpSpPr>
          <p:grpSpPr>
            <a:xfrm>
              <a:off x="2383502" y="3381707"/>
              <a:ext cx="3324225" cy="2986383"/>
              <a:chOff x="1838325" y="3500142"/>
              <a:chExt cx="3324225" cy="2986383"/>
            </a:xfrm>
          </p:grpSpPr>
          <p:sp>
            <p:nvSpPr>
              <p:cNvPr id="5" name="Rectangle 4"/>
              <p:cNvSpPr/>
              <p:nvPr/>
            </p:nvSpPr>
            <p:spPr>
              <a:xfrm>
                <a:off x="2085975" y="3860158"/>
                <a:ext cx="2838535" cy="800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manager = Student</a:t>
                </a:r>
                <a:endParaRPr lang="en-US" dirty="0"/>
              </a:p>
            </p:txBody>
          </p:sp>
          <p:grpSp>
            <p:nvGrpSpPr>
              <p:cNvPr id="6" name="Group 5"/>
              <p:cNvGrpSpPr/>
              <p:nvPr/>
            </p:nvGrpSpPr>
            <p:grpSpPr>
              <a:xfrm>
                <a:off x="2626239" y="5182308"/>
                <a:ext cx="419100" cy="800101"/>
                <a:chOff x="10391775" y="2181224"/>
                <a:chExt cx="1057275" cy="2076451"/>
              </a:xfrm>
            </p:grpSpPr>
            <p:sp>
              <p:nvSpPr>
                <p:cNvPr id="7" name="Snip Same Side Corner Rectangle 6"/>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3915912" y="5182308"/>
                <a:ext cx="419100" cy="800101"/>
                <a:chOff x="10391775" y="2181224"/>
                <a:chExt cx="1057275" cy="2076451"/>
              </a:xfrm>
            </p:grpSpPr>
            <p:sp>
              <p:nvSpPr>
                <p:cNvPr id="13" name="Snip Same Side Corner Rectangle 12"/>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3295566" y="5182308"/>
                <a:ext cx="419100" cy="800101"/>
                <a:chOff x="10391775" y="2181224"/>
                <a:chExt cx="1057275" cy="2076451"/>
              </a:xfrm>
            </p:grpSpPr>
            <p:sp>
              <p:nvSpPr>
                <p:cNvPr id="10" name="Snip Same Side Corner Rectangle 9"/>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3" name="Straight Connector 42"/>
              <p:cNvCxnSpPr/>
              <p:nvPr/>
            </p:nvCxnSpPr>
            <p:spPr>
              <a:xfrm flipH="1">
                <a:off x="3505241" y="3500142"/>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3505241" y="4635413"/>
                <a:ext cx="1" cy="350964"/>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401354" y="6044578"/>
                <a:ext cx="2198166" cy="369332"/>
              </a:xfrm>
              <a:prstGeom prst="rect">
                <a:avLst/>
              </a:prstGeom>
              <a:noFill/>
            </p:spPr>
            <p:txBody>
              <a:bodyPr wrap="none" rtlCol="0">
                <a:spAutoFit/>
              </a:bodyPr>
              <a:lstStyle/>
              <a:p>
                <a:r>
                  <a:rPr lang="en-US" dirty="0" smtClean="0">
                    <a:solidFill>
                      <a:schemeClr val="bg1"/>
                    </a:solidFill>
                  </a:rPr>
                  <a:t>Specialists = Students</a:t>
                </a:r>
                <a:endParaRPr lang="en-US" dirty="0">
                  <a:solidFill>
                    <a:schemeClr val="bg1"/>
                  </a:solidFill>
                </a:endParaRPr>
              </a:p>
            </p:txBody>
          </p:sp>
          <p:sp>
            <p:nvSpPr>
              <p:cNvPr id="31" name="Rectangle 30"/>
              <p:cNvSpPr/>
              <p:nvPr/>
            </p:nvSpPr>
            <p:spPr>
              <a:xfrm>
                <a:off x="1838325" y="3648075"/>
                <a:ext cx="3324225" cy="283845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6546077" y="3388823"/>
              <a:ext cx="3324225" cy="2986383"/>
              <a:chOff x="1838325" y="3500142"/>
              <a:chExt cx="3324225" cy="2986383"/>
            </a:xfrm>
          </p:grpSpPr>
          <p:sp>
            <p:nvSpPr>
              <p:cNvPr id="75" name="Rectangle 74"/>
              <p:cNvSpPr/>
              <p:nvPr/>
            </p:nvSpPr>
            <p:spPr>
              <a:xfrm>
                <a:off x="2085975" y="3860158"/>
                <a:ext cx="2838535" cy="800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6" name="Group 75"/>
              <p:cNvGrpSpPr/>
              <p:nvPr/>
            </p:nvGrpSpPr>
            <p:grpSpPr>
              <a:xfrm>
                <a:off x="2626239" y="5182308"/>
                <a:ext cx="419100" cy="800101"/>
                <a:chOff x="10391775" y="2181224"/>
                <a:chExt cx="1057275" cy="2076451"/>
              </a:xfrm>
            </p:grpSpPr>
            <p:sp>
              <p:nvSpPr>
                <p:cNvPr id="87" name="Snip Same Side Corner Rectangle 86"/>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76"/>
              <p:cNvGrpSpPr/>
              <p:nvPr/>
            </p:nvGrpSpPr>
            <p:grpSpPr>
              <a:xfrm>
                <a:off x="3915912" y="5182308"/>
                <a:ext cx="419100" cy="800101"/>
                <a:chOff x="10391775" y="2181224"/>
                <a:chExt cx="1057275" cy="2076451"/>
              </a:xfrm>
            </p:grpSpPr>
            <p:sp>
              <p:nvSpPr>
                <p:cNvPr id="85" name="Snip Same Side Corner Rectangle 84"/>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 name="Group 77"/>
              <p:cNvGrpSpPr/>
              <p:nvPr/>
            </p:nvGrpSpPr>
            <p:grpSpPr>
              <a:xfrm>
                <a:off x="3295566" y="5182308"/>
                <a:ext cx="419100" cy="800101"/>
                <a:chOff x="10391775" y="2181224"/>
                <a:chExt cx="1057275" cy="2076451"/>
              </a:xfrm>
            </p:grpSpPr>
            <p:sp>
              <p:nvSpPr>
                <p:cNvPr id="83" name="Snip Same Side Corner Rectangle 82"/>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79" name="Straight Connector 78"/>
              <p:cNvCxnSpPr/>
              <p:nvPr/>
            </p:nvCxnSpPr>
            <p:spPr>
              <a:xfrm flipH="1">
                <a:off x="3505241" y="3500142"/>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H="1">
                <a:off x="3505241" y="4635413"/>
                <a:ext cx="1" cy="350964"/>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2401354" y="6037462"/>
                <a:ext cx="184731" cy="369332"/>
              </a:xfrm>
              <a:prstGeom prst="rect">
                <a:avLst/>
              </a:prstGeom>
              <a:noFill/>
            </p:spPr>
            <p:txBody>
              <a:bodyPr wrap="none" rtlCol="0">
                <a:spAutoFit/>
              </a:bodyPr>
              <a:lstStyle/>
              <a:p>
                <a:endParaRPr lang="en-US" dirty="0">
                  <a:solidFill>
                    <a:schemeClr val="bg1"/>
                  </a:solidFill>
                </a:endParaRPr>
              </a:p>
            </p:txBody>
          </p:sp>
          <p:sp>
            <p:nvSpPr>
              <p:cNvPr id="82" name="Rectangle 81"/>
              <p:cNvSpPr/>
              <p:nvPr/>
            </p:nvSpPr>
            <p:spPr>
              <a:xfrm>
                <a:off x="1838325" y="3648075"/>
                <a:ext cx="3324225" cy="283845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TextBox 43"/>
            <p:cNvSpPr txBox="1"/>
            <p:nvPr/>
          </p:nvSpPr>
          <p:spPr>
            <a:xfrm>
              <a:off x="3766389" y="6391481"/>
              <a:ext cx="856645" cy="369332"/>
            </a:xfrm>
            <a:prstGeom prst="rect">
              <a:avLst/>
            </a:prstGeom>
            <a:noFill/>
          </p:spPr>
          <p:txBody>
            <a:bodyPr wrap="none" rtlCol="0">
              <a:spAutoFit/>
            </a:bodyPr>
            <a:lstStyle/>
            <a:p>
              <a:r>
                <a:rPr lang="en-US" dirty="0" smtClean="0">
                  <a:solidFill>
                    <a:srgbClr val="FFFF00"/>
                  </a:solidFill>
                </a:rPr>
                <a:t>Team 1</a:t>
              </a:r>
              <a:endParaRPr lang="en-US" dirty="0">
                <a:solidFill>
                  <a:srgbClr val="FFFF00"/>
                </a:solidFill>
              </a:endParaRPr>
            </a:p>
          </p:txBody>
        </p:sp>
        <p:sp>
          <p:nvSpPr>
            <p:cNvPr id="45" name="TextBox 44"/>
            <p:cNvSpPr txBox="1"/>
            <p:nvPr/>
          </p:nvSpPr>
          <p:spPr>
            <a:xfrm>
              <a:off x="7826927" y="6408065"/>
              <a:ext cx="888705" cy="369332"/>
            </a:xfrm>
            <a:prstGeom prst="rect">
              <a:avLst/>
            </a:prstGeom>
            <a:noFill/>
          </p:spPr>
          <p:txBody>
            <a:bodyPr wrap="none" rtlCol="0">
              <a:spAutoFit/>
            </a:bodyPr>
            <a:lstStyle/>
            <a:p>
              <a:r>
                <a:rPr lang="en-US" dirty="0" smtClean="0">
                  <a:solidFill>
                    <a:srgbClr val="FFFF00"/>
                  </a:solidFill>
                </a:rPr>
                <a:t>Team N</a:t>
              </a:r>
              <a:endParaRPr lang="en-US" dirty="0">
                <a:solidFill>
                  <a:srgbClr val="FFFF00"/>
                </a:solidFill>
              </a:endParaRPr>
            </a:p>
          </p:txBody>
        </p:sp>
      </p:grpSp>
    </p:spTree>
    <p:extLst>
      <p:ext uri="{BB962C8B-B14F-4D97-AF65-F5344CB8AC3E}">
        <p14:creationId xmlns:p14="http://schemas.microsoft.com/office/powerpoint/2010/main" val="3980447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3275628" y="749427"/>
            <a:ext cx="5386090" cy="523220"/>
          </a:xfrm>
          <a:prstGeom prst="rect">
            <a:avLst/>
          </a:prstGeom>
          <a:noFill/>
        </p:spPr>
        <p:txBody>
          <a:bodyPr wrap="none" rtlCol="0">
            <a:spAutoFit/>
          </a:bodyPr>
          <a:lstStyle/>
          <a:p>
            <a:r>
              <a:rPr lang="en-US" sz="2800" u="sng" dirty="0" smtClean="0">
                <a:solidFill>
                  <a:srgbClr val="FFFF00"/>
                </a:solidFill>
              </a:rPr>
              <a:t>Roles of </a:t>
            </a:r>
            <a:r>
              <a:rPr lang="en-US" sz="2800" u="sng" dirty="0" smtClean="0">
                <a:solidFill>
                  <a:srgbClr val="FFFF00"/>
                </a:solidFill>
              </a:rPr>
              <a:t>group </a:t>
            </a:r>
            <a:r>
              <a:rPr lang="en-US" sz="2800" u="sng" dirty="0">
                <a:solidFill>
                  <a:srgbClr val="FFFF00"/>
                </a:solidFill>
              </a:rPr>
              <a:t>m</a:t>
            </a:r>
            <a:r>
              <a:rPr lang="en-US" sz="2800" u="sng" dirty="0" smtClean="0">
                <a:solidFill>
                  <a:srgbClr val="FFFF00"/>
                </a:solidFill>
              </a:rPr>
              <a:t>embers </a:t>
            </a:r>
            <a:r>
              <a:rPr lang="en-US" sz="2800" u="sng" dirty="0" smtClean="0">
                <a:solidFill>
                  <a:srgbClr val="FFFF00"/>
                </a:solidFill>
              </a:rPr>
              <a:t>in my class</a:t>
            </a:r>
          </a:p>
        </p:txBody>
      </p:sp>
      <p:graphicFrame>
        <p:nvGraphicFramePr>
          <p:cNvPr id="5" name="Table 4"/>
          <p:cNvGraphicFramePr>
            <a:graphicFrameLocks noGrp="1"/>
          </p:cNvGraphicFramePr>
          <p:nvPr>
            <p:extLst>
              <p:ext uri="{D42A27DB-BD31-4B8C-83A1-F6EECF244321}">
                <p14:modId xmlns:p14="http://schemas.microsoft.com/office/powerpoint/2010/main" val="121205436"/>
              </p:ext>
            </p:extLst>
          </p:nvPr>
        </p:nvGraphicFramePr>
        <p:xfrm>
          <a:off x="1626446" y="1812194"/>
          <a:ext cx="8939108" cy="3233613"/>
        </p:xfrm>
        <a:graphic>
          <a:graphicData uri="http://schemas.openxmlformats.org/drawingml/2006/table">
            <a:tbl>
              <a:tblPr firstRow="1" bandRow="1">
                <a:tableStyleId>{5C22544A-7EE6-4342-B048-85BDC9FD1C3A}</a:tableStyleId>
              </a:tblPr>
              <a:tblGrid>
                <a:gridCol w="4302605"/>
                <a:gridCol w="4636503"/>
              </a:tblGrid>
              <a:tr h="0">
                <a:tc>
                  <a:txBody>
                    <a:bodyPr/>
                    <a:lstStyle/>
                    <a:p>
                      <a:r>
                        <a:rPr lang="en-US" dirty="0" smtClean="0"/>
                        <a:t>Role</a:t>
                      </a:r>
                      <a:endParaRPr lang="en-US" dirty="0"/>
                    </a:p>
                  </a:txBody>
                  <a:tcPr/>
                </a:tc>
                <a:tc>
                  <a:txBody>
                    <a:bodyPr/>
                    <a:lstStyle/>
                    <a:p>
                      <a:r>
                        <a:rPr lang="en-US" dirty="0" smtClean="0"/>
                        <a:t>Responsibilities</a:t>
                      </a:r>
                      <a:endParaRPr lang="en-US" dirty="0"/>
                    </a:p>
                  </a:txBody>
                  <a:tcPr/>
                </a:tc>
              </a:tr>
              <a:tr h="666264">
                <a:tc>
                  <a:txBody>
                    <a:bodyPr/>
                    <a:lstStyle/>
                    <a:p>
                      <a:r>
                        <a:rPr lang="en-US" dirty="0" smtClean="0"/>
                        <a:t>Project manager</a:t>
                      </a:r>
                      <a:endParaRPr lang="en-US" dirty="0"/>
                    </a:p>
                  </a:txBody>
                  <a:tcPr/>
                </a:tc>
                <a:tc>
                  <a:txBody>
                    <a:bodyPr/>
                    <a:lstStyle/>
                    <a:p>
                      <a:r>
                        <a:rPr lang="en-US" dirty="0" smtClean="0"/>
                        <a:t>Managing</a:t>
                      </a:r>
                      <a:r>
                        <a:rPr lang="en-US" baseline="0" dirty="0" smtClean="0"/>
                        <a:t>, Planning, Presenting</a:t>
                      </a:r>
                    </a:p>
                    <a:p>
                      <a:r>
                        <a:rPr lang="en-US" baseline="0" dirty="0" smtClean="0"/>
                        <a:t>Leadership role, but not the only leader</a:t>
                      </a:r>
                    </a:p>
                    <a:p>
                      <a:r>
                        <a:rPr lang="en-US" baseline="0" dirty="0" smtClean="0">
                          <a:solidFill>
                            <a:schemeClr val="tx1"/>
                          </a:solidFill>
                        </a:rPr>
                        <a:t>Interfaces with instructor</a:t>
                      </a:r>
                      <a:endParaRPr lang="en-US" dirty="0">
                        <a:solidFill>
                          <a:schemeClr val="tx1"/>
                        </a:solidFill>
                      </a:endParaRPr>
                    </a:p>
                  </a:txBody>
                  <a:tcPr/>
                </a:tc>
              </a:tr>
              <a:tr h="651151">
                <a:tc>
                  <a:txBody>
                    <a:bodyPr/>
                    <a:lstStyle/>
                    <a:p>
                      <a:r>
                        <a:rPr lang="en-US" dirty="0" smtClean="0"/>
                        <a:t>CAD leader</a:t>
                      </a:r>
                      <a:endParaRPr lang="en-US" dirty="0"/>
                    </a:p>
                  </a:txBody>
                  <a:tcPr/>
                </a:tc>
                <a:tc>
                  <a:txBody>
                    <a:bodyPr/>
                    <a:lstStyle/>
                    <a:p>
                      <a:r>
                        <a:rPr lang="en-US" dirty="0" smtClean="0"/>
                        <a:t>Leader</a:t>
                      </a:r>
                      <a:r>
                        <a:rPr lang="en-US" baseline="0" dirty="0" smtClean="0"/>
                        <a:t> of computer-aided design (</a:t>
                      </a:r>
                      <a:r>
                        <a:rPr lang="en-US" dirty="0" smtClean="0"/>
                        <a:t>CAD)</a:t>
                      </a:r>
                      <a:r>
                        <a:rPr lang="en-US" baseline="0" dirty="0" smtClean="0"/>
                        <a:t> drawing</a:t>
                      </a:r>
                      <a:endParaRPr lang="en-US" dirty="0"/>
                    </a:p>
                  </a:txBody>
                  <a:tcPr/>
                </a:tc>
              </a:tr>
              <a:tr h="651151">
                <a:tc>
                  <a:txBody>
                    <a:bodyPr/>
                    <a:lstStyle/>
                    <a:p>
                      <a:r>
                        <a:rPr lang="en-US" dirty="0" smtClean="0"/>
                        <a:t>Project engineer</a:t>
                      </a:r>
                      <a:endParaRPr lang="en-US" dirty="0"/>
                    </a:p>
                  </a:txBody>
                  <a:tcPr/>
                </a:tc>
                <a:tc>
                  <a:txBody>
                    <a:bodyPr/>
                    <a:lstStyle/>
                    <a:p>
                      <a:r>
                        <a:rPr lang="en-US" dirty="0" smtClean="0"/>
                        <a:t>Leader of design</a:t>
                      </a:r>
                      <a:r>
                        <a:rPr lang="en-US" baseline="0" dirty="0" smtClean="0"/>
                        <a:t> and </a:t>
                      </a:r>
                      <a:r>
                        <a:rPr lang="en-US" dirty="0" smtClean="0"/>
                        <a:t>assembly. On big projects, would be project leader. </a:t>
                      </a:r>
                      <a:endParaRPr lang="en-US" dirty="0"/>
                    </a:p>
                  </a:txBody>
                  <a:tcPr/>
                </a:tc>
              </a:tr>
              <a:tr h="651151">
                <a:tc>
                  <a:txBody>
                    <a:bodyPr/>
                    <a:lstStyle/>
                    <a:p>
                      <a:r>
                        <a:rPr lang="en-US" dirty="0" smtClean="0"/>
                        <a:t>Documentation</a:t>
                      </a:r>
                      <a:r>
                        <a:rPr lang="en-US" baseline="0" dirty="0" smtClean="0"/>
                        <a:t> leader</a:t>
                      </a:r>
                      <a:endParaRPr lang="en-US" dirty="0"/>
                    </a:p>
                  </a:txBody>
                  <a:tcPr/>
                </a:tc>
                <a:tc>
                  <a:txBody>
                    <a:bodyPr/>
                    <a:lstStyle/>
                    <a:p>
                      <a:r>
                        <a:rPr lang="en-US" dirty="0" smtClean="0"/>
                        <a:t>Leader</a:t>
                      </a:r>
                      <a:r>
                        <a:rPr lang="en-US" baseline="0" dirty="0" smtClean="0"/>
                        <a:t> of reporting interim and final results</a:t>
                      </a:r>
                      <a:endParaRPr lang="en-US" dirty="0"/>
                    </a:p>
                  </a:txBody>
                  <a:tcPr/>
                </a:tc>
              </a:tr>
            </a:tbl>
          </a:graphicData>
        </a:graphic>
      </p:graphicFrame>
    </p:spTree>
    <p:extLst>
      <p:ext uri="{BB962C8B-B14F-4D97-AF65-F5344CB8AC3E}">
        <p14:creationId xmlns:p14="http://schemas.microsoft.com/office/powerpoint/2010/main" val="3362128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0165" y="897294"/>
            <a:ext cx="9011670" cy="5063413"/>
          </a:xfrm>
          <a:prstGeom prst="rect">
            <a:avLst/>
          </a:prstGeom>
        </p:spPr>
      </p:pic>
      <p:sp>
        <p:nvSpPr>
          <p:cNvPr id="3" name="TextBox 2"/>
          <p:cNvSpPr txBox="1"/>
          <p:nvPr/>
        </p:nvSpPr>
        <p:spPr>
          <a:xfrm>
            <a:off x="2839243" y="237139"/>
            <a:ext cx="6438173" cy="584775"/>
          </a:xfrm>
          <a:prstGeom prst="rect">
            <a:avLst/>
          </a:prstGeom>
          <a:noFill/>
        </p:spPr>
        <p:txBody>
          <a:bodyPr wrap="none" rtlCol="0">
            <a:spAutoFit/>
          </a:bodyPr>
          <a:lstStyle/>
          <a:p>
            <a:r>
              <a:rPr lang="en-US" sz="3200" u="sng" dirty="0" smtClean="0">
                <a:solidFill>
                  <a:srgbClr val="FFFF00"/>
                </a:solidFill>
              </a:rPr>
              <a:t>Project managers have got to want it!</a:t>
            </a:r>
            <a:endParaRPr lang="en-US" sz="3200" u="sng" dirty="0">
              <a:solidFill>
                <a:srgbClr val="FFFF00"/>
              </a:solidFill>
            </a:endParaRPr>
          </a:p>
        </p:txBody>
      </p:sp>
    </p:spTree>
    <p:extLst>
      <p:ext uri="{BB962C8B-B14F-4D97-AF65-F5344CB8AC3E}">
        <p14:creationId xmlns:p14="http://schemas.microsoft.com/office/powerpoint/2010/main" val="315287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918841" y="1336120"/>
            <a:ext cx="6354318" cy="4185761"/>
          </a:xfrm>
          <a:prstGeom prst="rect">
            <a:avLst/>
          </a:prstGeom>
          <a:noFill/>
        </p:spPr>
        <p:txBody>
          <a:bodyPr wrap="square" rtlCol="0">
            <a:spAutoFit/>
          </a:bodyPr>
          <a:lstStyle/>
          <a:p>
            <a:r>
              <a:rPr lang="en-US" sz="3200" u="sng" dirty="0" smtClean="0">
                <a:solidFill>
                  <a:srgbClr val="FFFF00"/>
                </a:solidFill>
              </a:rPr>
              <a:t>How  the project manager helps</a:t>
            </a:r>
          </a:p>
          <a:p>
            <a:endParaRPr lang="en-US" dirty="0"/>
          </a:p>
          <a:p>
            <a:pPr marL="285750" indent="-285750">
              <a:buFont typeface="Arial" panose="020B0604020202020204" pitchFamily="34" charset="0"/>
              <a:buChar char="•"/>
            </a:pPr>
            <a:r>
              <a:rPr lang="en-US" sz="2400" dirty="0">
                <a:solidFill>
                  <a:srgbClr val="00B0F0"/>
                </a:solidFill>
              </a:rPr>
              <a:t>M</a:t>
            </a:r>
            <a:r>
              <a:rPr lang="en-US" sz="2400" dirty="0" smtClean="0">
                <a:solidFill>
                  <a:srgbClr val="00B0F0"/>
                </a:solidFill>
              </a:rPr>
              <a:t>akes project schedule </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Makes sure resources are available</a:t>
            </a:r>
          </a:p>
          <a:p>
            <a:pPr marL="285750" indent="-285750">
              <a:buFont typeface="Arial" panose="020B0604020202020204" pitchFamily="34" charset="0"/>
              <a:buChar char="•"/>
            </a:pPr>
            <a:endParaRPr lang="en-US" sz="2400" dirty="0">
              <a:solidFill>
                <a:srgbClr val="00B0F0"/>
              </a:solidFill>
            </a:endParaRPr>
          </a:p>
          <a:p>
            <a:pPr marL="285750" indent="-285750">
              <a:buFont typeface="Arial" panose="020B0604020202020204" pitchFamily="34" charset="0"/>
              <a:buChar char="•"/>
            </a:pPr>
            <a:r>
              <a:rPr lang="en-US" sz="2400" dirty="0" smtClean="0">
                <a:solidFill>
                  <a:srgbClr val="00B0F0"/>
                </a:solidFill>
              </a:rPr>
              <a:t>Coordinates group meetings </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Compares progress with schedule</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Keeps instructor informed</a:t>
            </a:r>
            <a:endParaRPr lang="en-US" sz="2400" dirty="0">
              <a:solidFill>
                <a:srgbClr val="00B0F0"/>
              </a:solidFill>
            </a:endParaRPr>
          </a:p>
        </p:txBody>
      </p:sp>
    </p:spTree>
    <p:extLst>
      <p:ext uri="{BB962C8B-B14F-4D97-AF65-F5344CB8AC3E}">
        <p14:creationId xmlns:p14="http://schemas.microsoft.com/office/powerpoint/2010/main" val="2695329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035302" y="1520786"/>
            <a:ext cx="8121396" cy="3816429"/>
          </a:xfrm>
          <a:prstGeom prst="rect">
            <a:avLst/>
          </a:prstGeom>
          <a:noFill/>
        </p:spPr>
        <p:txBody>
          <a:bodyPr wrap="square" rtlCol="0">
            <a:spAutoFit/>
          </a:bodyPr>
          <a:lstStyle/>
          <a:p>
            <a:r>
              <a:rPr lang="en-US" sz="3200" u="sng" dirty="0" smtClean="0">
                <a:solidFill>
                  <a:srgbClr val="FFFF00"/>
                </a:solidFill>
              </a:rPr>
              <a:t>How to apply it to other fields</a:t>
            </a:r>
          </a:p>
          <a:p>
            <a:endParaRPr lang="en-US" dirty="0"/>
          </a:p>
          <a:p>
            <a:pPr marL="285750" indent="-285750">
              <a:buFont typeface="Arial" panose="020B0604020202020204" pitchFamily="34" charset="0"/>
              <a:buChar char="•"/>
            </a:pPr>
            <a:r>
              <a:rPr lang="en-US" sz="2400" dirty="0" smtClean="0">
                <a:solidFill>
                  <a:srgbClr val="00B0F0"/>
                </a:solidFill>
              </a:rPr>
              <a:t>Choose projects with clear-cut roles.</a:t>
            </a:r>
          </a:p>
          <a:p>
            <a:pPr marL="285750" indent="-285750">
              <a:buFont typeface="Arial" panose="020B0604020202020204" pitchFamily="34" charset="0"/>
              <a:buChar char="•"/>
            </a:pPr>
            <a:endParaRPr lang="en-US" sz="2400" dirty="0">
              <a:solidFill>
                <a:srgbClr val="00B0F0"/>
              </a:solidFill>
            </a:endParaRPr>
          </a:p>
          <a:p>
            <a:pPr marL="285750" indent="-285750">
              <a:buFont typeface="Arial" panose="020B0604020202020204" pitchFamily="34" charset="0"/>
              <a:buChar char="•"/>
            </a:pPr>
            <a:r>
              <a:rPr lang="en-US" sz="2400" dirty="0" smtClean="0">
                <a:solidFill>
                  <a:srgbClr val="00B0F0"/>
                </a:solidFill>
              </a:rPr>
              <a:t>Allow for team creativity in choosing the </a:t>
            </a:r>
            <a:r>
              <a:rPr lang="en-US" sz="2400" dirty="0" smtClean="0">
                <a:solidFill>
                  <a:srgbClr val="00B0F0"/>
                </a:solidFill>
              </a:rPr>
              <a:t>project topic.</a:t>
            </a:r>
            <a:endParaRPr lang="en-US" sz="2400" dirty="0" smtClean="0">
              <a:solidFill>
                <a:srgbClr val="00B0F0"/>
              </a:solidFill>
            </a:endParaRP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Explain the roles and responsibilities clearly, especially those of the project </a:t>
            </a:r>
            <a:r>
              <a:rPr lang="en-US" sz="2400" dirty="0">
                <a:solidFill>
                  <a:srgbClr val="00B0F0"/>
                </a:solidFill>
              </a:rPr>
              <a:t>m</a:t>
            </a:r>
            <a:r>
              <a:rPr lang="en-US" sz="2400" dirty="0" smtClean="0">
                <a:solidFill>
                  <a:srgbClr val="00B0F0"/>
                </a:solidFill>
              </a:rPr>
              <a:t>anager.</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Get volunteers for project </a:t>
            </a:r>
            <a:r>
              <a:rPr lang="en-US" sz="2400" dirty="0">
                <a:solidFill>
                  <a:srgbClr val="00B0F0"/>
                </a:solidFill>
              </a:rPr>
              <a:t>m</a:t>
            </a:r>
            <a:r>
              <a:rPr lang="en-US" sz="2400" dirty="0" smtClean="0">
                <a:solidFill>
                  <a:srgbClr val="00B0F0"/>
                </a:solidFill>
              </a:rPr>
              <a:t>anagers, in public</a:t>
            </a:r>
            <a:r>
              <a:rPr lang="en-US" sz="2400" dirty="0" smtClean="0">
                <a:solidFill>
                  <a:srgbClr val="00B0F0"/>
                </a:solidFill>
              </a:rPr>
              <a:t>.</a:t>
            </a:r>
            <a:endParaRPr lang="en-US" sz="2400" dirty="0" smtClean="0">
              <a:solidFill>
                <a:srgbClr val="00B0F0"/>
              </a:solidFill>
            </a:endParaRPr>
          </a:p>
        </p:txBody>
      </p:sp>
    </p:spTree>
    <p:extLst>
      <p:ext uri="{BB962C8B-B14F-4D97-AF65-F5344CB8AC3E}">
        <p14:creationId xmlns:p14="http://schemas.microsoft.com/office/powerpoint/2010/main" val="2693306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497542" y="1151454"/>
            <a:ext cx="11196917" cy="4555093"/>
          </a:xfrm>
          <a:prstGeom prst="rect">
            <a:avLst/>
          </a:prstGeom>
          <a:noFill/>
        </p:spPr>
        <p:txBody>
          <a:bodyPr wrap="square" rtlCol="0">
            <a:spAutoFit/>
          </a:bodyPr>
          <a:lstStyle/>
          <a:p>
            <a:r>
              <a:rPr lang="en-US" sz="3200" u="sng" dirty="0" smtClean="0">
                <a:solidFill>
                  <a:srgbClr val="FFFF00"/>
                </a:solidFill>
              </a:rPr>
              <a:t>Example: English/History</a:t>
            </a:r>
          </a:p>
          <a:p>
            <a:endParaRPr lang="en-US" dirty="0"/>
          </a:p>
          <a:p>
            <a:r>
              <a:rPr lang="en-US" sz="2400" dirty="0" smtClean="0">
                <a:solidFill>
                  <a:srgbClr val="00B0F0"/>
                </a:solidFill>
              </a:rPr>
              <a:t>Describe a key influence of one author on one aspect of society in a given time period.</a:t>
            </a:r>
          </a:p>
          <a:p>
            <a:pPr marL="285750" indent="-285750">
              <a:buFont typeface="Arial" panose="020B0604020202020204" pitchFamily="34" charset="0"/>
              <a:buChar char="•"/>
            </a:pPr>
            <a:endParaRPr lang="en-US" sz="2400" dirty="0">
              <a:solidFill>
                <a:srgbClr val="00B0F0"/>
              </a:solidFill>
            </a:endParaRPr>
          </a:p>
          <a:p>
            <a:r>
              <a:rPr lang="en-US" sz="2400" u="sng" dirty="0" smtClean="0">
                <a:solidFill>
                  <a:srgbClr val="FFFF00"/>
                </a:solidFill>
              </a:rPr>
              <a:t>Possible topics chosen by teams:</a:t>
            </a:r>
            <a:endParaRPr lang="en-US" sz="2400" u="sng" dirty="0">
              <a:solidFill>
                <a:srgbClr val="FFFF00"/>
              </a:solidFill>
            </a:endParaRPr>
          </a:p>
          <a:p>
            <a:r>
              <a:rPr lang="en-US" sz="2400" dirty="0" smtClean="0">
                <a:solidFill>
                  <a:srgbClr val="00B0F0"/>
                </a:solidFill>
              </a:rPr>
              <a:t>Team 1: Jane Austen, courting customs, Victorian England</a:t>
            </a:r>
          </a:p>
          <a:p>
            <a:r>
              <a:rPr lang="en-US" sz="2400" dirty="0" smtClean="0">
                <a:solidFill>
                  <a:srgbClr val="00B0F0"/>
                </a:solidFill>
              </a:rPr>
              <a:t>Team 2: Augustine, church government, Medieval Europe</a:t>
            </a:r>
          </a:p>
          <a:p>
            <a:pPr marL="285750" indent="-285750">
              <a:buFont typeface="Arial" panose="020B0604020202020204" pitchFamily="34" charset="0"/>
              <a:buChar char="•"/>
            </a:pPr>
            <a:endParaRPr lang="en-US" sz="2400" dirty="0">
              <a:solidFill>
                <a:srgbClr val="00B0F0"/>
              </a:solidFill>
            </a:endParaRPr>
          </a:p>
          <a:p>
            <a:r>
              <a:rPr lang="en-US" sz="2400" u="sng" dirty="0" smtClean="0">
                <a:solidFill>
                  <a:srgbClr val="FFFF00"/>
                </a:solidFill>
              </a:rPr>
              <a:t>Roles</a:t>
            </a:r>
          </a:p>
          <a:p>
            <a:r>
              <a:rPr lang="en-US" sz="2400" dirty="0" smtClean="0">
                <a:solidFill>
                  <a:srgbClr val="00B0F0"/>
                </a:solidFill>
              </a:rPr>
              <a:t>One student for each sub-topic. Must consider status quo before, during, and after.</a:t>
            </a:r>
          </a:p>
          <a:p>
            <a:endParaRPr lang="en-US" sz="2400" dirty="0" smtClean="0">
              <a:solidFill>
                <a:srgbClr val="00B0F0"/>
              </a:solidFill>
            </a:endParaRPr>
          </a:p>
          <a:p>
            <a:r>
              <a:rPr lang="en-US" sz="2400" dirty="0" smtClean="0">
                <a:solidFill>
                  <a:srgbClr val="00B0F0"/>
                </a:solidFill>
              </a:rPr>
              <a:t>Project manager coordinates </a:t>
            </a:r>
            <a:r>
              <a:rPr lang="en-US" sz="2400" dirty="0" smtClean="0">
                <a:solidFill>
                  <a:srgbClr val="00B0F0"/>
                </a:solidFill>
              </a:rPr>
              <a:t>timing </a:t>
            </a:r>
            <a:r>
              <a:rPr lang="en-US" sz="2400" dirty="0" smtClean="0">
                <a:solidFill>
                  <a:srgbClr val="00B0F0"/>
                </a:solidFill>
              </a:rPr>
              <a:t>and combines into final presentation. </a:t>
            </a:r>
          </a:p>
        </p:txBody>
      </p:sp>
    </p:spTree>
    <p:extLst>
      <p:ext uri="{BB962C8B-B14F-4D97-AF65-F5344CB8AC3E}">
        <p14:creationId xmlns:p14="http://schemas.microsoft.com/office/powerpoint/2010/main" val="1207477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1847850" y="1151454"/>
            <a:ext cx="8850630" cy="4555093"/>
          </a:xfrm>
          <a:prstGeom prst="rect">
            <a:avLst/>
          </a:prstGeom>
          <a:noFill/>
        </p:spPr>
        <p:txBody>
          <a:bodyPr wrap="square" rtlCol="0">
            <a:spAutoFit/>
          </a:bodyPr>
          <a:lstStyle/>
          <a:p>
            <a:r>
              <a:rPr lang="en-US" sz="3200" u="sng" dirty="0" smtClean="0">
                <a:solidFill>
                  <a:srgbClr val="FFFF00"/>
                </a:solidFill>
              </a:rPr>
              <a:t>Conclusions</a:t>
            </a:r>
          </a:p>
          <a:p>
            <a:endParaRPr lang="en-US" dirty="0"/>
          </a:p>
          <a:p>
            <a:pPr marL="285750" indent="-285750">
              <a:buFont typeface="Arial" panose="020B0604020202020204" pitchFamily="34" charset="0"/>
              <a:buChar char="•"/>
            </a:pPr>
            <a:r>
              <a:rPr lang="en-US" sz="2400" dirty="0" smtClean="0">
                <a:solidFill>
                  <a:srgbClr val="00B0F0"/>
                </a:solidFill>
              </a:rPr>
              <a:t>Group work can benefit by applying some basic principles from the field of Project </a:t>
            </a:r>
            <a:r>
              <a:rPr lang="en-US" sz="2400" dirty="0" smtClean="0">
                <a:solidFill>
                  <a:srgbClr val="00B0F0"/>
                </a:solidFill>
              </a:rPr>
              <a:t>Management</a:t>
            </a:r>
          </a:p>
          <a:p>
            <a:pPr marL="285750" indent="-285750">
              <a:buFont typeface="Arial" panose="020B0604020202020204" pitchFamily="34" charset="0"/>
              <a:buChar char="•"/>
            </a:pPr>
            <a:endParaRPr lang="en-US" sz="2400" dirty="0">
              <a:solidFill>
                <a:srgbClr val="00B0F0"/>
              </a:solidFill>
            </a:endParaRPr>
          </a:p>
          <a:p>
            <a:pPr marL="285750" indent="-285750">
              <a:buFont typeface="Arial" panose="020B0604020202020204" pitchFamily="34" charset="0"/>
              <a:buChar char="•"/>
            </a:pPr>
            <a:r>
              <a:rPr lang="en-US" sz="2400" dirty="0" smtClean="0">
                <a:solidFill>
                  <a:srgbClr val="00B0F0"/>
                </a:solidFill>
              </a:rPr>
              <a:t>Groups are teams in need of a project manager.</a:t>
            </a:r>
            <a:endParaRPr lang="en-US" sz="2400" dirty="0" smtClean="0">
              <a:solidFill>
                <a:srgbClr val="00B0F0"/>
              </a:solidFill>
            </a:endParaRPr>
          </a:p>
          <a:p>
            <a:pPr marL="285750" indent="-285750">
              <a:buFont typeface="Arial" panose="020B0604020202020204" pitchFamily="34" charset="0"/>
              <a:buChar char="•"/>
            </a:pPr>
            <a:endParaRPr lang="en-US" sz="2400" dirty="0" smtClean="0">
              <a:solidFill>
                <a:schemeClr val="bg1"/>
              </a:solidFill>
            </a:endParaRPr>
          </a:p>
          <a:p>
            <a:pPr marL="285750" indent="-285750">
              <a:buFont typeface="Arial" panose="020B0604020202020204" pitchFamily="34" charset="0"/>
              <a:buChar char="•"/>
            </a:pPr>
            <a:r>
              <a:rPr lang="en-US" sz="2400" dirty="0">
                <a:solidFill>
                  <a:srgbClr val="00B0F0"/>
                </a:solidFill>
              </a:rPr>
              <a:t>E</a:t>
            </a:r>
            <a:r>
              <a:rPr lang="en-US" sz="2400" dirty="0" smtClean="0">
                <a:solidFill>
                  <a:srgbClr val="00B0F0"/>
                </a:solidFill>
              </a:rPr>
              <a:t>mpower the project manager by explaining the role clearly and asking for volunteers in public.</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a:solidFill>
                  <a:srgbClr val="00B0F0"/>
                </a:solidFill>
              </a:rPr>
              <a:t>A</a:t>
            </a:r>
            <a:r>
              <a:rPr lang="en-US" sz="2400" dirty="0" smtClean="0">
                <a:solidFill>
                  <a:srgbClr val="00B0F0"/>
                </a:solidFill>
              </a:rPr>
              <a:t>ll team members must agree from the outset on the </a:t>
            </a:r>
            <a:r>
              <a:rPr lang="en-US" sz="2400" dirty="0" smtClean="0">
                <a:solidFill>
                  <a:srgbClr val="00B0F0"/>
                </a:solidFill>
              </a:rPr>
              <a:t>project topic and </a:t>
            </a:r>
            <a:r>
              <a:rPr lang="en-US" sz="2400" dirty="0" smtClean="0">
                <a:solidFill>
                  <a:srgbClr val="00B0F0"/>
                </a:solidFill>
              </a:rPr>
              <a:t>on their </a:t>
            </a:r>
            <a:r>
              <a:rPr lang="en-US" sz="2400" dirty="0" smtClean="0">
                <a:solidFill>
                  <a:srgbClr val="00B0F0"/>
                </a:solidFill>
              </a:rPr>
              <a:t>respective roles.</a:t>
            </a:r>
            <a:endParaRPr lang="en-US" sz="2400" dirty="0" smtClean="0">
              <a:solidFill>
                <a:srgbClr val="FFFF00"/>
              </a:solidFill>
            </a:endParaRPr>
          </a:p>
        </p:txBody>
      </p:sp>
    </p:spTree>
    <p:extLst>
      <p:ext uri="{BB962C8B-B14F-4D97-AF65-F5344CB8AC3E}">
        <p14:creationId xmlns:p14="http://schemas.microsoft.com/office/powerpoint/2010/main" val="252944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433638" y="1705451"/>
            <a:ext cx="7324725" cy="3447098"/>
          </a:xfrm>
          <a:prstGeom prst="rect">
            <a:avLst/>
          </a:prstGeom>
          <a:noFill/>
        </p:spPr>
        <p:txBody>
          <a:bodyPr wrap="square" rtlCol="0">
            <a:spAutoFit/>
          </a:bodyPr>
          <a:lstStyle/>
          <a:p>
            <a:r>
              <a:rPr lang="en-US" sz="3200" u="sng" dirty="0" smtClean="0">
                <a:solidFill>
                  <a:srgbClr val="FFFF00"/>
                </a:solidFill>
              </a:rPr>
              <a:t>Outline</a:t>
            </a:r>
          </a:p>
          <a:p>
            <a:endParaRPr lang="en-US" dirty="0" smtClean="0">
              <a:solidFill>
                <a:srgbClr val="FFFF00"/>
              </a:solidFill>
            </a:endParaRPr>
          </a:p>
          <a:p>
            <a:pPr marL="285750" indent="-285750">
              <a:buFont typeface="Arial" panose="020B0604020202020204" pitchFamily="34" charset="0"/>
              <a:buChar char="•"/>
            </a:pPr>
            <a:r>
              <a:rPr lang="en-US" sz="2400" dirty="0" smtClean="0">
                <a:solidFill>
                  <a:srgbClr val="00B0F0"/>
                </a:solidFill>
              </a:rPr>
              <a:t>My class</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Basic principles from Project Management (PM)</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Applying basic principles from PM to </a:t>
            </a:r>
            <a:r>
              <a:rPr lang="en-US" sz="2400" dirty="0">
                <a:solidFill>
                  <a:srgbClr val="00B0F0"/>
                </a:solidFill>
              </a:rPr>
              <a:t>g</a:t>
            </a:r>
            <a:r>
              <a:rPr lang="en-US" sz="2400" dirty="0" smtClean="0">
                <a:solidFill>
                  <a:srgbClr val="00B0F0"/>
                </a:solidFill>
              </a:rPr>
              <a:t>roup projects</a:t>
            </a:r>
          </a:p>
          <a:p>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Conclusions</a:t>
            </a:r>
            <a:endParaRPr lang="en-US" sz="2400" dirty="0">
              <a:solidFill>
                <a:srgbClr val="00B0F0"/>
              </a:solidFill>
            </a:endParaRPr>
          </a:p>
        </p:txBody>
      </p:sp>
    </p:spTree>
    <p:extLst>
      <p:ext uri="{BB962C8B-B14F-4D97-AF65-F5344CB8AC3E}">
        <p14:creationId xmlns:p14="http://schemas.microsoft.com/office/powerpoint/2010/main" val="149174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3184398" y="1012954"/>
            <a:ext cx="5823204" cy="4832092"/>
          </a:xfrm>
          <a:prstGeom prst="rect">
            <a:avLst/>
          </a:prstGeom>
          <a:noFill/>
        </p:spPr>
        <p:txBody>
          <a:bodyPr wrap="square" rtlCol="0">
            <a:spAutoFit/>
          </a:bodyPr>
          <a:lstStyle/>
          <a:p>
            <a:r>
              <a:rPr lang="en-US" sz="3200" u="sng" dirty="0" smtClean="0">
                <a:solidFill>
                  <a:srgbClr val="FFFF00"/>
                </a:solidFill>
              </a:rPr>
              <a:t>My class</a:t>
            </a:r>
          </a:p>
          <a:p>
            <a:endParaRPr lang="en-US" dirty="0" smtClean="0">
              <a:solidFill>
                <a:srgbClr val="FFFF00"/>
              </a:solidFill>
            </a:endParaRPr>
          </a:p>
          <a:p>
            <a:pPr marL="285750" indent="-285750">
              <a:buFont typeface="Arial" panose="020B0604020202020204" pitchFamily="34" charset="0"/>
              <a:buChar char="•"/>
            </a:pPr>
            <a:r>
              <a:rPr lang="en-US" sz="2400" dirty="0" smtClean="0">
                <a:solidFill>
                  <a:srgbClr val="00B0F0"/>
                </a:solidFill>
              </a:rPr>
              <a:t>Introduction to Engineering</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100 students, mostly first year</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Major semester-long group project stressing teamwork – ABET requirement</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25 groups of 4 students</a:t>
            </a:r>
          </a:p>
          <a:p>
            <a:pPr marL="285750" indent="-285750">
              <a:buFont typeface="Arial" panose="020B0604020202020204" pitchFamily="34" charset="0"/>
              <a:buChar char="•"/>
            </a:pPr>
            <a:endParaRPr lang="en-US" sz="2400" dirty="0">
              <a:solidFill>
                <a:srgbClr val="00B0F0"/>
              </a:solidFill>
            </a:endParaRPr>
          </a:p>
          <a:p>
            <a:pPr marL="285750" indent="-285750">
              <a:buFont typeface="Arial" panose="020B0604020202020204" pitchFamily="34" charset="0"/>
              <a:buChar char="•"/>
            </a:pPr>
            <a:r>
              <a:rPr lang="en-US" sz="2400" dirty="0" smtClean="0">
                <a:solidFill>
                  <a:srgbClr val="00B0F0"/>
                </a:solidFill>
              </a:rPr>
              <a:t>All team members get the same grade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503214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2018828" y="78800"/>
            <a:ext cx="7982891" cy="584775"/>
          </a:xfrm>
          <a:prstGeom prst="rect">
            <a:avLst/>
          </a:prstGeom>
          <a:noFill/>
        </p:spPr>
        <p:txBody>
          <a:bodyPr wrap="none" rtlCol="0">
            <a:spAutoFit/>
          </a:bodyPr>
          <a:lstStyle/>
          <a:p>
            <a:r>
              <a:rPr lang="en-US" sz="3200" u="sng" dirty="0" smtClean="0">
                <a:solidFill>
                  <a:srgbClr val="FFFF00"/>
                </a:solidFill>
              </a:rPr>
              <a:t>Example Group Project: Programmable Sundial</a:t>
            </a:r>
            <a:endParaRPr lang="en-US" sz="3200" u="sng" dirty="0">
              <a:solidFill>
                <a:srgbClr val="FFFF00"/>
              </a:solidFill>
            </a:endParaRPr>
          </a:p>
        </p:txBody>
      </p:sp>
      <p:pic>
        <p:nvPicPr>
          <p:cNvPr id="3" name="image2.png"/>
          <p:cNvPicPr/>
          <p:nvPr/>
        </p:nvPicPr>
        <p:blipFill>
          <a:blip r:embed="rId3"/>
          <a:srcRect/>
          <a:stretch>
            <a:fillRect/>
          </a:stretch>
        </p:blipFill>
        <p:spPr>
          <a:xfrm>
            <a:off x="148969" y="751384"/>
            <a:ext cx="5646422" cy="3835400"/>
          </a:xfrm>
          <a:prstGeom prst="rect">
            <a:avLst/>
          </a:prstGeom>
          <a:ln/>
        </p:spPr>
      </p:pic>
      <p:pic>
        <p:nvPicPr>
          <p:cNvPr id="4" name="image6.png"/>
          <p:cNvPicPr/>
          <p:nvPr/>
        </p:nvPicPr>
        <p:blipFill>
          <a:blip r:embed="rId4"/>
          <a:srcRect/>
          <a:stretch>
            <a:fillRect/>
          </a:stretch>
        </p:blipFill>
        <p:spPr>
          <a:xfrm>
            <a:off x="5877687" y="751383"/>
            <a:ext cx="6185915" cy="3835401"/>
          </a:xfrm>
          <a:prstGeom prst="rect">
            <a:avLst/>
          </a:prstGeom>
          <a:ln/>
        </p:spPr>
      </p:pic>
      <p:pic>
        <p:nvPicPr>
          <p:cNvPr id="5" name="image5.png"/>
          <p:cNvPicPr/>
          <p:nvPr/>
        </p:nvPicPr>
        <p:blipFill>
          <a:blip r:embed="rId5"/>
          <a:srcRect/>
          <a:stretch>
            <a:fillRect/>
          </a:stretch>
        </p:blipFill>
        <p:spPr>
          <a:xfrm>
            <a:off x="4031678" y="4674592"/>
            <a:ext cx="3527425" cy="2004695"/>
          </a:xfrm>
          <a:prstGeom prst="rect">
            <a:avLst/>
          </a:prstGeom>
          <a:ln/>
        </p:spPr>
      </p:pic>
      <p:sp>
        <p:nvSpPr>
          <p:cNvPr id="2" name="TextBox 1"/>
          <p:cNvSpPr txBox="1"/>
          <p:nvPr/>
        </p:nvSpPr>
        <p:spPr>
          <a:xfrm>
            <a:off x="9473184" y="4290283"/>
            <a:ext cx="292608" cy="20869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485604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347237192"/>
              </p:ext>
            </p:extLst>
          </p:nvPr>
        </p:nvGraphicFramePr>
        <p:xfrm>
          <a:off x="270591" y="1203641"/>
          <a:ext cx="11411360" cy="5383780"/>
        </p:xfrm>
        <a:graphic>
          <a:graphicData uri="http://schemas.openxmlformats.org/drawingml/2006/table">
            <a:tbl>
              <a:tblPr/>
              <a:tblGrid>
                <a:gridCol w="1483568"/>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gridCol w="177282"/>
              </a:tblGrid>
              <a:tr h="223880">
                <a:tc>
                  <a:txBody>
                    <a:bodyPr/>
                    <a:lstStyle/>
                    <a:p>
                      <a:pPr algn="l" fontAlgn="b"/>
                      <a:r>
                        <a:rPr lang="en-US" sz="800" b="1" i="0" u="none" strike="noStrike" dirty="0" smtClean="0">
                          <a:solidFill>
                            <a:srgbClr val="000000"/>
                          </a:solidFill>
                          <a:effectLst/>
                          <a:latin typeface="Calibri" panose="020F0502020204030204" pitchFamily="34" charset="0"/>
                        </a:rPr>
                        <a:t>GROUP PROJECT</a:t>
                      </a:r>
                      <a:endParaRPr lang="en-US" sz="800" b="1" i="0" u="none" strike="noStrike" dirty="0">
                        <a:solidFill>
                          <a:srgbClr val="000000"/>
                        </a:solidFill>
                        <a:effectLst/>
                        <a:latin typeface="Calibri" panose="020F0502020204030204" pitchFamily="34" charset="0"/>
                      </a:endParaRP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7">
                  <a:txBody>
                    <a:bodyPr/>
                    <a:lstStyle/>
                    <a:p>
                      <a:pPr algn="ctr" fontAlgn="b"/>
                      <a:r>
                        <a:rPr lang="en-US" sz="800" b="0" i="0" u="none" strike="noStrike">
                          <a:solidFill>
                            <a:srgbClr val="000000"/>
                          </a:solidFill>
                          <a:effectLst/>
                          <a:latin typeface="Calibri" panose="020F0502020204030204" pitchFamily="34" charset="0"/>
                        </a:rPr>
                        <a:t>WEEK 1</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2</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3</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4</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5</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6</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7</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800" b="0" i="0" u="none" strike="noStrike">
                          <a:solidFill>
                            <a:srgbClr val="000000"/>
                          </a:solidFill>
                          <a:effectLst/>
                          <a:latin typeface="Calibri" panose="020F0502020204030204" pitchFamily="34" charset="0"/>
                        </a:rPr>
                        <a:t>WEEK 8</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3880">
                <a:tc>
                  <a:txBody>
                    <a:bodyPr/>
                    <a:lstStyle/>
                    <a:p>
                      <a:pPr algn="l" fontAlgn="b"/>
                      <a:r>
                        <a:rPr lang="en-US" sz="900" b="1" i="0" u="sng" strike="noStrike">
                          <a:solidFill>
                            <a:srgbClr val="000000"/>
                          </a:solidFill>
                          <a:effectLst/>
                          <a:latin typeface="Calibri" panose="020F0502020204030204" pitchFamily="34" charset="0"/>
                        </a:rPr>
                        <a:t>Initiation Phase</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Brainstorm</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Conceptual design</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Get parts</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Build prototype</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Test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Background report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1" i="0" u="sng" strike="noStrike">
                          <a:solidFill>
                            <a:srgbClr val="000000"/>
                          </a:solidFill>
                          <a:effectLst/>
                          <a:latin typeface="Calibri" panose="020F0502020204030204" pitchFamily="34" charset="0"/>
                        </a:rPr>
                        <a:t>Planning Phase</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Agree on concept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Create WBS</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Create schedule</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Assign roles</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Interim report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1" i="0" u="sng" strike="noStrike">
                          <a:solidFill>
                            <a:srgbClr val="000000"/>
                          </a:solidFill>
                          <a:effectLst/>
                          <a:latin typeface="Calibri" panose="020F0502020204030204" pitchFamily="34" charset="0"/>
                        </a:rPr>
                        <a:t>Execution Phase</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Get parts</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Assemble part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B05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CAD drawings</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r>
              <a:tr h="223880">
                <a:tc>
                  <a:txBody>
                    <a:bodyPr/>
                    <a:lstStyle/>
                    <a:p>
                      <a:pPr algn="l" fontAlgn="b"/>
                      <a:r>
                        <a:rPr lang="en-US" sz="900" b="0" i="0" u="none" strike="noStrike">
                          <a:solidFill>
                            <a:srgbClr val="000000"/>
                          </a:solidFill>
                          <a:effectLst/>
                          <a:latin typeface="Calibri" panose="020F0502020204030204" pitchFamily="34" charset="0"/>
                        </a:rPr>
                        <a:t>Documentation control</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r>
              <a:tr h="223880">
                <a:tc>
                  <a:txBody>
                    <a:bodyPr/>
                    <a:lstStyle/>
                    <a:p>
                      <a:pPr algn="l" fontAlgn="b"/>
                      <a:r>
                        <a:rPr lang="en-US" sz="900" b="0" i="0" u="none" strike="noStrike">
                          <a:solidFill>
                            <a:srgbClr val="000000"/>
                          </a:solidFill>
                          <a:effectLst/>
                          <a:latin typeface="Calibri" panose="020F0502020204030204" pitchFamily="34" charset="0"/>
                        </a:rPr>
                        <a:t>Interim report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1" i="0" u="sng" strike="noStrike">
                          <a:solidFill>
                            <a:srgbClr val="000000"/>
                          </a:solidFill>
                          <a:effectLst/>
                          <a:latin typeface="Calibri" panose="020F0502020204030204" pitchFamily="34" charset="0"/>
                        </a:rPr>
                        <a:t>Closing Phase</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Presentation</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880">
                <a:tc>
                  <a:txBody>
                    <a:bodyPr/>
                    <a:lstStyle/>
                    <a:p>
                      <a:pPr algn="l" fontAlgn="b"/>
                      <a:r>
                        <a:rPr lang="en-US" sz="900" b="0" i="0" u="none" strike="noStrike">
                          <a:solidFill>
                            <a:srgbClr val="000000"/>
                          </a:solidFill>
                          <a:effectLst/>
                          <a:latin typeface="Calibri" panose="020F0502020204030204" pitchFamily="34" charset="0"/>
                        </a:rPr>
                        <a:t>Final Report</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234540">
                <a:tc>
                  <a:txBody>
                    <a:bodyPr/>
                    <a:lstStyle/>
                    <a:p>
                      <a:pPr algn="l" fontAlgn="b"/>
                      <a:r>
                        <a:rPr lang="en-US" sz="900" b="0" i="0" u="none" strike="noStrike">
                          <a:solidFill>
                            <a:srgbClr val="000000"/>
                          </a:solidFill>
                          <a:effectLst/>
                          <a:latin typeface="Calibri" panose="020F0502020204030204" pitchFamily="34" charset="0"/>
                        </a:rPr>
                        <a:t>Discuss with class</a:t>
                      </a:r>
                    </a:p>
                  </a:txBody>
                  <a:tcPr marL="7140" marR="7140" marT="714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140" marR="7140" marT="714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7140" marR="7140" marT="7140"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bl>
          </a:graphicData>
        </a:graphic>
      </p:graphicFrame>
      <p:sp>
        <p:nvSpPr>
          <p:cNvPr id="4" name="TextBox 3"/>
          <p:cNvSpPr txBox="1"/>
          <p:nvPr/>
        </p:nvSpPr>
        <p:spPr>
          <a:xfrm>
            <a:off x="2750982" y="252536"/>
            <a:ext cx="6690037" cy="584775"/>
          </a:xfrm>
          <a:prstGeom prst="rect">
            <a:avLst/>
          </a:prstGeom>
          <a:noFill/>
        </p:spPr>
        <p:txBody>
          <a:bodyPr wrap="none" rtlCol="0">
            <a:spAutoFit/>
          </a:bodyPr>
          <a:lstStyle/>
          <a:p>
            <a:r>
              <a:rPr lang="en-US" sz="3200" u="sng" dirty="0" smtClean="0">
                <a:solidFill>
                  <a:srgbClr val="002060"/>
                </a:solidFill>
              </a:rPr>
              <a:t>Example </a:t>
            </a:r>
            <a:r>
              <a:rPr lang="en-US" sz="3200" u="sng" dirty="0" smtClean="0">
                <a:solidFill>
                  <a:srgbClr val="002060"/>
                </a:solidFill>
              </a:rPr>
              <a:t>p</a:t>
            </a:r>
            <a:r>
              <a:rPr lang="en-US" sz="3200" u="sng" dirty="0" smtClean="0">
                <a:solidFill>
                  <a:srgbClr val="002060"/>
                </a:solidFill>
              </a:rPr>
              <a:t>roject schedule (Gantt chart)</a:t>
            </a:r>
            <a:endParaRPr lang="en-US" sz="3200" u="sng" dirty="0">
              <a:solidFill>
                <a:srgbClr val="002060"/>
              </a:solidFill>
            </a:endParaRPr>
          </a:p>
        </p:txBody>
      </p:sp>
    </p:spTree>
    <p:extLst>
      <p:ext uri="{BB962C8B-B14F-4D97-AF65-F5344CB8AC3E}">
        <p14:creationId xmlns:p14="http://schemas.microsoft.com/office/powerpoint/2010/main" val="105430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476836" y="3136613"/>
            <a:ext cx="7238328" cy="584775"/>
          </a:xfrm>
          <a:prstGeom prst="rect">
            <a:avLst/>
          </a:prstGeom>
          <a:noFill/>
          <a:ln>
            <a:solidFill>
              <a:srgbClr val="FFFF00"/>
            </a:solidFill>
          </a:ln>
        </p:spPr>
        <p:txBody>
          <a:bodyPr wrap="none" rtlCol="0">
            <a:spAutoFit/>
          </a:bodyPr>
          <a:lstStyle/>
          <a:p>
            <a:r>
              <a:rPr lang="en-US" sz="3200" dirty="0" smtClean="0">
                <a:solidFill>
                  <a:srgbClr val="FFFF00"/>
                </a:solidFill>
              </a:rPr>
              <a:t>Basic principles from Project Management</a:t>
            </a:r>
          </a:p>
        </p:txBody>
      </p:sp>
    </p:spTree>
    <p:extLst>
      <p:ext uri="{BB962C8B-B14F-4D97-AF65-F5344CB8AC3E}">
        <p14:creationId xmlns:p14="http://schemas.microsoft.com/office/powerpoint/2010/main" val="3027827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grpSp>
        <p:nvGrpSpPr>
          <p:cNvPr id="21" name="Group 20"/>
          <p:cNvGrpSpPr/>
          <p:nvPr/>
        </p:nvGrpSpPr>
        <p:grpSpPr>
          <a:xfrm>
            <a:off x="2084966" y="91823"/>
            <a:ext cx="8022068" cy="6674355"/>
            <a:chOff x="1588128" y="62725"/>
            <a:chExt cx="8022068" cy="6674355"/>
          </a:xfrm>
        </p:grpSpPr>
        <p:sp>
          <p:nvSpPr>
            <p:cNvPr id="2" name="Rectangle 1"/>
            <p:cNvSpPr/>
            <p:nvPr/>
          </p:nvSpPr>
          <p:spPr>
            <a:xfrm>
              <a:off x="4251373" y="707346"/>
              <a:ext cx="2352675" cy="495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Sponsor</a:t>
              </a:r>
              <a:endParaRPr lang="en-US" dirty="0"/>
            </a:p>
          </p:txBody>
        </p:sp>
        <p:sp>
          <p:nvSpPr>
            <p:cNvPr id="3" name="Rectangle 2"/>
            <p:cNvSpPr/>
            <p:nvPr/>
          </p:nvSpPr>
          <p:spPr>
            <a:xfrm>
              <a:off x="4251373" y="1553610"/>
              <a:ext cx="2352675" cy="495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Upper management </a:t>
              </a:r>
              <a:endParaRPr lang="en-US" dirty="0"/>
            </a:p>
          </p:txBody>
        </p:sp>
        <p:sp>
          <p:nvSpPr>
            <p:cNvPr id="4" name="Rectangle 3"/>
            <p:cNvSpPr/>
            <p:nvPr/>
          </p:nvSpPr>
          <p:spPr>
            <a:xfrm>
              <a:off x="4279949" y="2417636"/>
              <a:ext cx="2352675" cy="4735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Program manager </a:t>
              </a:r>
              <a:endParaRPr lang="en-US" dirty="0"/>
            </a:p>
          </p:txBody>
        </p:sp>
        <p:sp>
          <p:nvSpPr>
            <p:cNvPr id="15" name="Oval 14"/>
            <p:cNvSpPr/>
            <p:nvPr/>
          </p:nvSpPr>
          <p:spPr>
            <a:xfrm>
              <a:off x="5170537" y="3942629"/>
              <a:ext cx="9525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361037" y="3942629"/>
              <a:ext cx="9525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551537" y="3942629"/>
              <a:ext cx="9525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p:cNvCxnSpPr>
              <a:stCxn id="2" idx="2"/>
            </p:cNvCxnSpPr>
            <p:nvPr/>
          </p:nvCxnSpPr>
          <p:spPr>
            <a:xfrm flipH="1">
              <a:off x="5427710" y="1202646"/>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5420020" y="2055864"/>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5427711" y="2905068"/>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712763" y="3265088"/>
              <a:ext cx="3291337"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588128" y="62725"/>
              <a:ext cx="8022068" cy="584775"/>
            </a:xfrm>
            <a:prstGeom prst="rect">
              <a:avLst/>
            </a:prstGeom>
            <a:noFill/>
          </p:spPr>
          <p:txBody>
            <a:bodyPr wrap="none" rtlCol="0">
              <a:spAutoFit/>
            </a:bodyPr>
            <a:lstStyle/>
            <a:p>
              <a:r>
                <a:rPr lang="en-US" sz="3200" u="sng" dirty="0" smtClean="0">
                  <a:solidFill>
                    <a:srgbClr val="FFFF00"/>
                  </a:solidFill>
                </a:rPr>
                <a:t>Basic framework for Project Management (PM)</a:t>
              </a:r>
              <a:endParaRPr lang="en-US" sz="3200" u="sng" dirty="0">
                <a:solidFill>
                  <a:srgbClr val="FFFF00"/>
                </a:solidFill>
              </a:endParaRPr>
            </a:p>
          </p:txBody>
        </p:sp>
        <p:grpSp>
          <p:nvGrpSpPr>
            <p:cNvPr id="19" name="Group 18"/>
            <p:cNvGrpSpPr/>
            <p:nvPr/>
          </p:nvGrpSpPr>
          <p:grpSpPr>
            <a:xfrm>
              <a:off x="2514600" y="3262169"/>
              <a:ext cx="2476500" cy="3014819"/>
              <a:chOff x="2628900" y="3481244"/>
              <a:chExt cx="2476500" cy="3014819"/>
            </a:xfrm>
          </p:grpSpPr>
          <p:sp>
            <p:nvSpPr>
              <p:cNvPr id="5" name="Rectangle 4"/>
              <p:cNvSpPr/>
              <p:nvPr/>
            </p:nvSpPr>
            <p:spPr>
              <a:xfrm>
                <a:off x="2990019" y="3844179"/>
                <a:ext cx="1833563" cy="800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manager</a:t>
                </a:r>
                <a:endParaRPr lang="en-US" dirty="0"/>
              </a:p>
            </p:txBody>
          </p:sp>
          <p:grpSp>
            <p:nvGrpSpPr>
              <p:cNvPr id="6" name="Group 5"/>
              <p:cNvGrpSpPr/>
              <p:nvPr/>
            </p:nvGrpSpPr>
            <p:grpSpPr>
              <a:xfrm>
                <a:off x="2948060" y="5175209"/>
                <a:ext cx="419100" cy="800101"/>
                <a:chOff x="10391775" y="2181224"/>
                <a:chExt cx="1057275" cy="2076451"/>
              </a:xfrm>
            </p:grpSpPr>
            <p:sp>
              <p:nvSpPr>
                <p:cNvPr id="7" name="Snip Same Side Corner Rectangle 6"/>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4237733" y="5175209"/>
                <a:ext cx="419100" cy="800101"/>
                <a:chOff x="10391775" y="2181224"/>
                <a:chExt cx="1057275" cy="2076451"/>
              </a:xfrm>
            </p:grpSpPr>
            <p:sp>
              <p:nvSpPr>
                <p:cNvPr id="13" name="Snip Same Side Corner Rectangle 12"/>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3617387" y="5175209"/>
                <a:ext cx="419100" cy="800101"/>
                <a:chOff x="10391775" y="2181224"/>
                <a:chExt cx="1057275" cy="2076451"/>
              </a:xfrm>
            </p:grpSpPr>
            <p:sp>
              <p:nvSpPr>
                <p:cNvPr id="10" name="Snip Same Side Corner Rectangle 9"/>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3" name="Straight Connector 42"/>
              <p:cNvCxnSpPr/>
              <p:nvPr/>
            </p:nvCxnSpPr>
            <p:spPr>
              <a:xfrm flipH="1">
                <a:off x="3827062" y="3481244"/>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3827062" y="4628314"/>
                <a:ext cx="1" cy="350964"/>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336472" y="6030363"/>
                <a:ext cx="1148712" cy="369332"/>
              </a:xfrm>
              <a:prstGeom prst="rect">
                <a:avLst/>
              </a:prstGeom>
              <a:noFill/>
            </p:spPr>
            <p:txBody>
              <a:bodyPr wrap="none" rtlCol="0">
                <a:spAutoFit/>
              </a:bodyPr>
              <a:lstStyle/>
              <a:p>
                <a:r>
                  <a:rPr lang="en-US" dirty="0" smtClean="0">
                    <a:solidFill>
                      <a:schemeClr val="bg1"/>
                    </a:solidFill>
                  </a:rPr>
                  <a:t>Specialists</a:t>
                </a:r>
                <a:endParaRPr lang="en-US" dirty="0">
                  <a:solidFill>
                    <a:schemeClr val="bg1"/>
                  </a:solidFill>
                </a:endParaRPr>
              </a:p>
            </p:txBody>
          </p:sp>
          <p:sp>
            <p:nvSpPr>
              <p:cNvPr id="18" name="Rectangle 17"/>
              <p:cNvSpPr/>
              <p:nvPr/>
            </p:nvSpPr>
            <p:spPr>
              <a:xfrm>
                <a:off x="2628900" y="3657600"/>
                <a:ext cx="2476500" cy="2838463"/>
              </a:xfrm>
              <a:prstGeom prst="rect">
                <a:avLst/>
              </a:prstGeom>
              <a:noFill/>
              <a:ln>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p:cNvGrpSpPr/>
            <p:nvPr/>
          </p:nvGrpSpPr>
          <p:grpSpPr>
            <a:xfrm>
              <a:off x="5807623" y="3263900"/>
              <a:ext cx="2476500" cy="3014819"/>
              <a:chOff x="2628900" y="3481244"/>
              <a:chExt cx="2476500" cy="3014819"/>
            </a:xfrm>
          </p:grpSpPr>
          <p:sp>
            <p:nvSpPr>
              <p:cNvPr id="57" name="Rectangle 56"/>
              <p:cNvSpPr/>
              <p:nvPr/>
            </p:nvSpPr>
            <p:spPr>
              <a:xfrm>
                <a:off x="2990019" y="3844179"/>
                <a:ext cx="1833563" cy="800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manager</a:t>
                </a:r>
                <a:endParaRPr lang="en-US" dirty="0"/>
              </a:p>
            </p:txBody>
          </p:sp>
          <p:grpSp>
            <p:nvGrpSpPr>
              <p:cNvPr id="58" name="Group 57"/>
              <p:cNvGrpSpPr/>
              <p:nvPr/>
            </p:nvGrpSpPr>
            <p:grpSpPr>
              <a:xfrm>
                <a:off x="2948060" y="5175209"/>
                <a:ext cx="419100" cy="800101"/>
                <a:chOff x="10391775" y="2181224"/>
                <a:chExt cx="1057275" cy="2076451"/>
              </a:xfrm>
            </p:grpSpPr>
            <p:sp>
              <p:nvSpPr>
                <p:cNvPr id="69" name="Snip Same Side Corner Rectangle 68"/>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 name="Group 58"/>
              <p:cNvGrpSpPr/>
              <p:nvPr/>
            </p:nvGrpSpPr>
            <p:grpSpPr>
              <a:xfrm>
                <a:off x="4237733" y="5175209"/>
                <a:ext cx="419100" cy="800101"/>
                <a:chOff x="10391775" y="2181224"/>
                <a:chExt cx="1057275" cy="2076451"/>
              </a:xfrm>
            </p:grpSpPr>
            <p:sp>
              <p:nvSpPr>
                <p:cNvPr id="67" name="Snip Same Side Corner Rectangle 66"/>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p:cNvGrpSpPr/>
              <p:nvPr/>
            </p:nvGrpSpPr>
            <p:grpSpPr>
              <a:xfrm>
                <a:off x="3617387" y="5175209"/>
                <a:ext cx="419100" cy="800101"/>
                <a:chOff x="10391775" y="2181224"/>
                <a:chExt cx="1057275" cy="2076451"/>
              </a:xfrm>
            </p:grpSpPr>
            <p:sp>
              <p:nvSpPr>
                <p:cNvPr id="65" name="Snip Same Side Corner Rectangle 64"/>
                <p:cNvSpPr/>
                <p:nvPr/>
              </p:nvSpPr>
              <p:spPr>
                <a:xfrm>
                  <a:off x="10391775" y="3038475"/>
                  <a:ext cx="1057275" cy="12192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10556080" y="2181224"/>
                  <a:ext cx="728663" cy="714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1" name="Straight Connector 60"/>
              <p:cNvCxnSpPr/>
              <p:nvPr/>
            </p:nvCxnSpPr>
            <p:spPr>
              <a:xfrm flipH="1">
                <a:off x="3827062" y="3481244"/>
                <a:ext cx="1" cy="350964"/>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a:off x="3827062" y="4628314"/>
                <a:ext cx="1" cy="350964"/>
              </a:xfrm>
              <a:prstGeom prst="line">
                <a:avLst/>
              </a:prstGeom>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3332444" y="6028632"/>
                <a:ext cx="1148712" cy="369332"/>
              </a:xfrm>
              <a:prstGeom prst="rect">
                <a:avLst/>
              </a:prstGeom>
              <a:noFill/>
            </p:spPr>
            <p:txBody>
              <a:bodyPr wrap="none" rtlCol="0">
                <a:spAutoFit/>
              </a:bodyPr>
              <a:lstStyle/>
              <a:p>
                <a:r>
                  <a:rPr lang="en-US" dirty="0" smtClean="0">
                    <a:solidFill>
                      <a:schemeClr val="bg1"/>
                    </a:solidFill>
                  </a:rPr>
                  <a:t>Specialists</a:t>
                </a:r>
                <a:endParaRPr lang="en-US" dirty="0">
                  <a:solidFill>
                    <a:schemeClr val="bg1"/>
                  </a:solidFill>
                </a:endParaRPr>
              </a:p>
            </p:txBody>
          </p:sp>
          <p:sp>
            <p:nvSpPr>
              <p:cNvPr id="64" name="Rectangle 63"/>
              <p:cNvSpPr/>
              <p:nvPr/>
            </p:nvSpPr>
            <p:spPr>
              <a:xfrm>
                <a:off x="2628900" y="3657600"/>
                <a:ext cx="2476500" cy="2838463"/>
              </a:xfrm>
              <a:prstGeom prst="rect">
                <a:avLst/>
              </a:prstGeom>
              <a:noFill/>
              <a:ln>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3364177" y="6367748"/>
              <a:ext cx="856645" cy="369332"/>
            </a:xfrm>
            <a:prstGeom prst="rect">
              <a:avLst/>
            </a:prstGeom>
            <a:noFill/>
          </p:spPr>
          <p:txBody>
            <a:bodyPr wrap="none" rtlCol="0">
              <a:spAutoFit/>
            </a:bodyPr>
            <a:lstStyle/>
            <a:p>
              <a:r>
                <a:rPr lang="en-US" dirty="0" smtClean="0">
                  <a:solidFill>
                    <a:srgbClr val="FFFF00"/>
                  </a:solidFill>
                </a:rPr>
                <a:t>Team 1</a:t>
              </a:r>
              <a:endParaRPr lang="en-US" dirty="0">
                <a:solidFill>
                  <a:srgbClr val="FFFF00"/>
                </a:solidFill>
              </a:endParaRPr>
            </a:p>
          </p:txBody>
        </p:sp>
        <p:sp>
          <p:nvSpPr>
            <p:cNvPr id="71" name="TextBox 70"/>
            <p:cNvSpPr txBox="1"/>
            <p:nvPr/>
          </p:nvSpPr>
          <p:spPr>
            <a:xfrm>
              <a:off x="6657200" y="6367748"/>
              <a:ext cx="888705" cy="369332"/>
            </a:xfrm>
            <a:prstGeom prst="rect">
              <a:avLst/>
            </a:prstGeom>
            <a:noFill/>
          </p:spPr>
          <p:txBody>
            <a:bodyPr wrap="none" rtlCol="0">
              <a:spAutoFit/>
            </a:bodyPr>
            <a:lstStyle/>
            <a:p>
              <a:r>
                <a:rPr lang="en-US" dirty="0" smtClean="0">
                  <a:solidFill>
                    <a:srgbClr val="FFFF00"/>
                  </a:solidFill>
                </a:rPr>
                <a:t>Team N</a:t>
              </a:r>
              <a:endParaRPr lang="en-US" dirty="0">
                <a:solidFill>
                  <a:srgbClr val="FFFF00"/>
                </a:solidFill>
              </a:endParaRPr>
            </a:p>
          </p:txBody>
        </p:sp>
      </p:grpSp>
    </p:spTree>
    <p:extLst>
      <p:ext uri="{BB962C8B-B14F-4D97-AF65-F5344CB8AC3E}">
        <p14:creationId xmlns:p14="http://schemas.microsoft.com/office/powerpoint/2010/main" val="62686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049677" y="597456"/>
            <a:ext cx="8092646" cy="5663089"/>
          </a:xfrm>
          <a:prstGeom prst="rect">
            <a:avLst/>
          </a:prstGeom>
          <a:noFill/>
        </p:spPr>
        <p:txBody>
          <a:bodyPr wrap="square" rtlCol="0">
            <a:spAutoFit/>
          </a:bodyPr>
          <a:lstStyle/>
          <a:p>
            <a:r>
              <a:rPr lang="en-US" sz="3200" u="sng" dirty="0" smtClean="0">
                <a:solidFill>
                  <a:srgbClr val="FFFF00"/>
                </a:solidFill>
              </a:rPr>
              <a:t>Key principles</a:t>
            </a:r>
          </a:p>
          <a:p>
            <a:endParaRPr lang="en-US" dirty="0"/>
          </a:p>
          <a:p>
            <a:pPr marL="285750" indent="-285750">
              <a:buFont typeface="Arial" panose="020B0604020202020204" pitchFamily="34" charset="0"/>
              <a:buChar char="•"/>
            </a:pPr>
            <a:r>
              <a:rPr lang="en-US" sz="2400" dirty="0" smtClean="0">
                <a:solidFill>
                  <a:srgbClr val="00B0F0"/>
                </a:solidFill>
              </a:rPr>
              <a:t>The team is the fundamental unit.</a:t>
            </a:r>
          </a:p>
          <a:p>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The team consists of a project manager and specialists. </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One </a:t>
            </a:r>
            <a:r>
              <a:rPr lang="en-US" sz="2400" dirty="0" smtClean="0">
                <a:solidFill>
                  <a:srgbClr val="00B0F0"/>
                </a:solidFill>
              </a:rPr>
              <a:t>of the specialists </a:t>
            </a:r>
            <a:r>
              <a:rPr lang="en-US" sz="2400" dirty="0" smtClean="0">
                <a:solidFill>
                  <a:srgbClr val="00B0F0"/>
                </a:solidFill>
              </a:rPr>
              <a:t>could be </a:t>
            </a:r>
            <a:r>
              <a:rPr lang="en-US" sz="2400" dirty="0" smtClean="0">
                <a:solidFill>
                  <a:srgbClr val="00B0F0"/>
                </a:solidFill>
              </a:rPr>
              <a:t>the </a:t>
            </a:r>
            <a:r>
              <a:rPr lang="en-US" sz="2400" dirty="0" smtClean="0">
                <a:solidFill>
                  <a:srgbClr val="00B0F0"/>
                </a:solidFill>
              </a:rPr>
              <a:t>project leader, especially on big projects.</a:t>
            </a:r>
            <a:endParaRPr lang="en-US" sz="2400" dirty="0" smtClean="0">
              <a:solidFill>
                <a:srgbClr val="00B0F0"/>
              </a:solidFill>
            </a:endParaRP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Each member of the team has at least one primary role (probably secondary role too).</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Team members must all agree to take on a particular project.</a:t>
            </a:r>
          </a:p>
          <a:p>
            <a:r>
              <a:rPr lang="en-US" sz="2400" dirty="0" smtClean="0">
                <a:solidFill>
                  <a:srgbClr val="00B0F0"/>
                </a:solidFill>
              </a:rPr>
              <a:t> </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601877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2957513" y="2074783"/>
            <a:ext cx="6276975" cy="2708434"/>
          </a:xfrm>
          <a:prstGeom prst="rect">
            <a:avLst/>
          </a:prstGeom>
          <a:noFill/>
        </p:spPr>
        <p:txBody>
          <a:bodyPr wrap="square" rtlCol="0">
            <a:spAutoFit/>
          </a:bodyPr>
          <a:lstStyle/>
          <a:p>
            <a:r>
              <a:rPr lang="en-US" sz="3200" u="sng" dirty="0" smtClean="0">
                <a:solidFill>
                  <a:srgbClr val="FFFF00"/>
                </a:solidFill>
              </a:rPr>
              <a:t>What a project </a:t>
            </a:r>
            <a:r>
              <a:rPr lang="en-US" sz="3200" u="sng" dirty="0">
                <a:solidFill>
                  <a:srgbClr val="FFFF00"/>
                </a:solidFill>
              </a:rPr>
              <a:t>m</a:t>
            </a:r>
            <a:r>
              <a:rPr lang="en-US" sz="3200" u="sng" dirty="0" smtClean="0">
                <a:solidFill>
                  <a:srgbClr val="FFFF00"/>
                </a:solidFill>
              </a:rPr>
              <a:t>anager is NOT!</a:t>
            </a:r>
          </a:p>
          <a:p>
            <a:endParaRPr lang="en-US" dirty="0"/>
          </a:p>
          <a:p>
            <a:pPr marL="285750" indent="-285750">
              <a:buFont typeface="Arial" panose="020B0604020202020204" pitchFamily="34" charset="0"/>
              <a:buChar char="•"/>
            </a:pPr>
            <a:r>
              <a:rPr lang="en-US" sz="2400" dirty="0" smtClean="0">
                <a:solidFill>
                  <a:srgbClr val="00B0F0"/>
                </a:solidFill>
              </a:rPr>
              <a:t>The boss</a:t>
            </a:r>
          </a:p>
          <a:p>
            <a:pPr marL="285750" indent="-285750">
              <a:buFont typeface="Arial" panose="020B0604020202020204" pitchFamily="34" charset="0"/>
              <a:buChar char="•"/>
            </a:pPr>
            <a:endParaRPr lang="en-US" sz="2400" dirty="0" smtClean="0">
              <a:solidFill>
                <a:srgbClr val="00B0F0"/>
              </a:solidFill>
            </a:endParaRPr>
          </a:p>
          <a:p>
            <a:pPr marL="285750" indent="-285750">
              <a:buFont typeface="Arial" panose="020B0604020202020204" pitchFamily="34" charset="0"/>
              <a:buChar char="•"/>
            </a:pPr>
            <a:r>
              <a:rPr lang="en-US" sz="2400" dirty="0" smtClean="0">
                <a:solidFill>
                  <a:srgbClr val="00B0F0"/>
                </a:solidFill>
              </a:rPr>
              <a:t>The owner</a:t>
            </a:r>
          </a:p>
          <a:p>
            <a:pPr marL="285750" indent="-285750">
              <a:buFont typeface="Arial" panose="020B0604020202020204" pitchFamily="34" charset="0"/>
              <a:buChar char="•"/>
            </a:pPr>
            <a:endParaRPr lang="en-US" sz="2400" dirty="0">
              <a:solidFill>
                <a:srgbClr val="00B0F0"/>
              </a:solidFill>
            </a:endParaRPr>
          </a:p>
          <a:p>
            <a:pPr marL="285750" indent="-285750">
              <a:buFont typeface="Arial" panose="020B0604020202020204" pitchFamily="34" charset="0"/>
              <a:buChar char="•"/>
            </a:pPr>
            <a:r>
              <a:rPr lang="en-US" sz="2400" dirty="0" smtClean="0">
                <a:solidFill>
                  <a:srgbClr val="00B0F0"/>
                </a:solidFill>
              </a:rPr>
              <a:t>The project leader</a:t>
            </a:r>
            <a:endParaRPr lang="en-US" sz="2400" dirty="0">
              <a:solidFill>
                <a:srgbClr val="00B0F0"/>
              </a:solidFill>
            </a:endParaRPr>
          </a:p>
        </p:txBody>
      </p:sp>
    </p:spTree>
    <p:extLst>
      <p:ext uri="{BB962C8B-B14F-4D97-AF65-F5344CB8AC3E}">
        <p14:creationId xmlns:p14="http://schemas.microsoft.com/office/powerpoint/2010/main" val="2611665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4220</TotalTime>
  <Words>1555</Words>
  <Application>Microsoft Office PowerPoint</Application>
  <PresentationFormat>Widescreen</PresentationFormat>
  <Paragraphs>1543</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Enhancing teamwork in group projects by applying principles from Project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NRL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Talman, James (Civilian), Code 5714</dc:creator>
  <cp:lastModifiedBy>Talman, James (Civilian), Code 5714</cp:lastModifiedBy>
  <cp:revision>453</cp:revision>
  <cp:lastPrinted>2018-09-14T13:43:38Z</cp:lastPrinted>
  <dcterms:created xsi:type="dcterms:W3CDTF">2018-09-06T18:13:24Z</dcterms:created>
  <dcterms:modified xsi:type="dcterms:W3CDTF">2018-09-14T15:05:12Z</dcterms:modified>
</cp:coreProperties>
</file>